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56" r:id="rId3"/>
    <p:sldId id="257" r:id="rId4"/>
    <p:sldId id="259" r:id="rId5"/>
    <p:sldId id="278" r:id="rId6"/>
    <p:sldId id="279" r:id="rId7"/>
    <p:sldId id="260" r:id="rId8"/>
    <p:sldId id="263" r:id="rId9"/>
    <p:sldId id="265" r:id="rId10"/>
    <p:sldId id="266" r:id="rId11"/>
    <p:sldId id="268" r:id="rId12"/>
    <p:sldId id="269" r:id="rId13"/>
    <p:sldId id="270" r:id="rId14"/>
    <p:sldId id="271" r:id="rId15"/>
    <p:sldId id="273" r:id="rId16"/>
    <p:sldId id="272" r:id="rId17"/>
    <p:sldId id="274" r:id="rId18"/>
    <p:sldId id="275" r:id="rId19"/>
    <p:sldId id="276" r:id="rId20"/>
    <p:sldId id="277" r:id="rId21"/>
    <p:sldId id="281" r:id="rId2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038"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8F6CBC-8865-4E75-9008-89BD27DF0DD5}" type="datetimeFigureOut">
              <a:rPr lang="it-IT" smtClean="0"/>
              <a:t>08/06/2021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5D7414-0A33-4858-9366-9282EDCFF269}" type="slidenum">
              <a:rPr lang="it-IT" smtClean="0"/>
              <a:t>‹N›</a:t>
            </a:fld>
            <a:endParaRPr lang="it-IT"/>
          </a:p>
        </p:txBody>
      </p:sp>
    </p:spTree>
    <p:extLst>
      <p:ext uri="{BB962C8B-B14F-4D97-AF65-F5344CB8AC3E}">
        <p14:creationId xmlns:p14="http://schemas.microsoft.com/office/powerpoint/2010/main" val="2239554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665163" algn="l"/>
                <a:tab pos="1331913" algn="l"/>
                <a:tab pos="1998663" algn="l"/>
                <a:tab pos="2665413" algn="l"/>
              </a:tabLst>
              <a:defRPr sz="1200">
                <a:solidFill>
                  <a:srgbClr val="000000"/>
                </a:solidFill>
                <a:latin typeface="Times New Roman" pitchFamily="16" charset="0"/>
              </a:defRPr>
            </a:lvl9pPr>
          </a:lstStyle>
          <a:p>
            <a:pPr>
              <a:spcBef>
                <a:spcPct val="0"/>
              </a:spcBef>
            </a:pPr>
            <a:fld id="{37FAE4E0-DB27-414D-B218-37B22C7CECB8}" type="slidenum">
              <a:rPr lang="it-IT" altLang="it-IT" sz="1300">
                <a:cs typeface="Lucida Sans Unicode" charset="0"/>
              </a:rPr>
              <a:pPr>
                <a:spcBef>
                  <a:spcPct val="0"/>
                </a:spcBef>
              </a:pPr>
              <a:t>8</a:t>
            </a:fld>
            <a:endParaRPr lang="it-IT" altLang="it-IT" sz="1300">
              <a:cs typeface="Lucida Sans Unicode" charset="0"/>
            </a:endParaRPr>
          </a:p>
        </p:txBody>
      </p:sp>
      <p:sp>
        <p:nvSpPr>
          <p:cNvPr id="409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Rectangle 2"/>
          <p:cNvSpPr>
            <a:spLocks noGrp="1" noChangeArrowheads="1"/>
          </p:cNvSpPr>
          <p:nvPr>
            <p:ph type="body" idx="1"/>
          </p:nvPr>
        </p:nvSpPr>
        <p:spPr>
          <a:xfrm>
            <a:off x="685800" y="4343583"/>
            <a:ext cx="5486400" cy="411443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30" name="Date Placeholder 29"/>
          <p:cNvSpPr>
            <a:spLocks noGrp="1"/>
          </p:cNvSpPr>
          <p:nvPr>
            <p:ph type="dt" sz="half" idx="10"/>
          </p:nvPr>
        </p:nvSpPr>
        <p:spPr/>
        <p:txBody>
          <a:bodyPr/>
          <a:lstStyle/>
          <a:p>
            <a:fld id="{9CA520EC-EDDD-46FD-BF84-27ECA645DF4B}" type="datetimeFigureOut">
              <a:rPr lang="it-IT" smtClean="0"/>
              <a:t>08/06/2021</a:t>
            </a:fld>
            <a:endParaRPr lang="it-IT"/>
          </a:p>
        </p:txBody>
      </p:sp>
      <p:sp>
        <p:nvSpPr>
          <p:cNvPr id="19" name="Footer Placeholder 18"/>
          <p:cNvSpPr>
            <a:spLocks noGrp="1"/>
          </p:cNvSpPr>
          <p:nvPr>
            <p:ph type="ftr" sz="quarter" idx="11"/>
          </p:nvPr>
        </p:nvSpPr>
        <p:spPr/>
        <p:txBody>
          <a:bodyPr/>
          <a:lstStyle/>
          <a:p>
            <a:endParaRPr lang="it-IT"/>
          </a:p>
        </p:txBody>
      </p:sp>
      <p:sp>
        <p:nvSpPr>
          <p:cNvPr id="27" name="Slide Number Placeholder 26"/>
          <p:cNvSpPr>
            <a:spLocks noGrp="1"/>
          </p:cNvSpPr>
          <p:nvPr>
            <p:ph type="sldNum" sz="quarter" idx="12"/>
          </p:nvPr>
        </p:nvSpPr>
        <p:spPr/>
        <p:txBody>
          <a:bodyPr/>
          <a:lstStyle/>
          <a:p>
            <a:fld id="{881AD37D-78B5-4216-A8C9-591E3EC502E0}"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9CA520EC-EDDD-46FD-BF84-27ECA645DF4B}" type="datetimeFigureOut">
              <a:rPr lang="it-IT" smtClean="0"/>
              <a:t>08/06/2021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it-IT" smtClean="0"/>
              <a:t>Fare clic per modificare lo stile del titolo</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9CA520EC-EDDD-46FD-BF84-27ECA645DF4B}" type="datetimeFigureOut">
              <a:rPr lang="it-IT" smtClean="0"/>
              <a:t>08/06/2021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a:xfrm>
            <a:off x="456481" y="273629"/>
            <a:ext cx="8226720" cy="1143480"/>
          </a:xfrm>
        </p:spPr>
        <p:txBody>
          <a:bodyPr tIns="41473"/>
          <a:lstStyle/>
          <a:p>
            <a:r>
              <a:rPr lang="it-IT"/>
              <a:t>Fare clic per modificare lo stile del titolo dello schema</a:t>
            </a:r>
          </a:p>
        </p:txBody>
      </p:sp>
      <p:sp>
        <p:nvSpPr>
          <p:cNvPr id="3" name="Rectangle 3"/>
          <p:cNvSpPr>
            <a:spLocks noGrp="1" noChangeArrowheads="1"/>
          </p:cNvSpPr>
          <p:nvPr>
            <p:ph type="dt" idx="10"/>
          </p:nvPr>
        </p:nvSpPr>
        <p:spPr>
          <a:ln/>
        </p:spPr>
        <p:txBody>
          <a:bodyPr/>
          <a:lstStyle>
            <a:lvl1pPr>
              <a:defRPr/>
            </a:lvl1pPr>
          </a:lstStyle>
          <a:p>
            <a:pPr>
              <a:defRPr/>
            </a:pPr>
            <a:endParaRPr lang="it-IT" altLang="it-IT"/>
          </a:p>
        </p:txBody>
      </p:sp>
      <p:sp>
        <p:nvSpPr>
          <p:cNvPr id="4" name="Rectangle 4"/>
          <p:cNvSpPr>
            <a:spLocks noGrp="1" noChangeArrowheads="1"/>
          </p:cNvSpPr>
          <p:nvPr>
            <p:ph type="ftr" idx="11"/>
          </p:nvPr>
        </p:nvSpPr>
        <p:spPr>
          <a:ln/>
        </p:spPr>
        <p:txBody>
          <a:bodyPr/>
          <a:lstStyle>
            <a:lvl1pPr>
              <a:defRPr/>
            </a:lvl1pPr>
          </a:lstStyle>
          <a:p>
            <a:pPr>
              <a:defRPr/>
            </a:pPr>
            <a:endParaRPr lang="it-IT" altLang="it-IT"/>
          </a:p>
        </p:txBody>
      </p:sp>
      <p:sp>
        <p:nvSpPr>
          <p:cNvPr id="5" name="Rectangle 5"/>
          <p:cNvSpPr>
            <a:spLocks noGrp="1" noChangeArrowheads="1"/>
          </p:cNvSpPr>
          <p:nvPr>
            <p:ph type="sldNum" idx="12"/>
          </p:nvPr>
        </p:nvSpPr>
        <p:spPr>
          <a:ln/>
        </p:spPr>
        <p:txBody>
          <a:bodyPr/>
          <a:lstStyle>
            <a:lvl1pPr>
              <a:defRPr/>
            </a:lvl1pPr>
          </a:lstStyle>
          <a:p>
            <a:fld id="{FCA7F5C6-8FE6-4903-A424-85CFC0C52E90}" type="slidenum">
              <a:rPr lang="it-IT" altLang="it-IT"/>
              <a:pPr/>
              <a:t>‹N›</a:t>
            </a:fld>
            <a:endParaRPr lang="it-IT" altLang="it-IT"/>
          </a:p>
        </p:txBody>
      </p:sp>
    </p:spTree>
    <p:extLst>
      <p:ext uri="{BB962C8B-B14F-4D97-AF65-F5344CB8AC3E}">
        <p14:creationId xmlns:p14="http://schemas.microsoft.com/office/powerpoint/2010/main" val="804608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ctrTitle"/>
          </p:nvPr>
        </p:nvSpPr>
        <p:spPr>
          <a:xfrm>
            <a:off x="1028700" y="1803405"/>
            <a:ext cx="7086600" cy="1825096"/>
          </a:xfrm>
        </p:spPr>
        <p:txBody>
          <a:bodyPr anchor="b">
            <a:normAutofit/>
          </a:bodyPr>
          <a:lstStyle>
            <a:lvl1pPr algn="l">
              <a:defRPr sz="6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028700" y="3632201"/>
            <a:ext cx="70866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a:xfrm>
            <a:off x="5932171" y="4314328"/>
            <a:ext cx="2183130" cy="374642"/>
          </a:xfrm>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5" name="Footer Placeholder 4"/>
          <p:cNvSpPr>
            <a:spLocks noGrp="1"/>
          </p:cNvSpPr>
          <p:nvPr>
            <p:ph type="ftr" sz="quarter" idx="11"/>
          </p:nvPr>
        </p:nvSpPr>
        <p:spPr>
          <a:xfrm>
            <a:off x="1028700" y="4323846"/>
            <a:ext cx="4800600"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6057900" y="1430867"/>
            <a:ext cx="2057400" cy="365125"/>
          </a:xfrm>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956586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82604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1" y="753534"/>
            <a:ext cx="8115299" cy="2801935"/>
          </a:xfrm>
        </p:spPr>
        <p:txBody>
          <a:bodyPr anchor="b">
            <a:normAutofit/>
          </a:bodyPr>
          <a:lstStyle>
            <a:lvl1pPr algn="r">
              <a:defRPr sz="40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8350" y="3641726"/>
            <a:ext cx="786765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0" y="381002"/>
            <a:ext cx="5243619" cy="36406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4056585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514350" y="2194560"/>
            <a:ext cx="40005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29150" y="2194560"/>
            <a:ext cx="4000500" cy="4024125"/>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1801299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2171700" y="762000"/>
            <a:ext cx="6457950" cy="1295400"/>
          </a:xfrm>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685807" y="2183802"/>
            <a:ext cx="3809993"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514351" y="3132667"/>
            <a:ext cx="3983831"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800600" y="2183802"/>
            <a:ext cx="382905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4629150" y="3132667"/>
            <a:ext cx="4000500" cy="3086019"/>
          </a:xfrm>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US"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2478100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0997045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US"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306670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it-IT" smtClean="0"/>
              <a:t>Fare clic per modificare lo stile del titolo</a:t>
            </a:r>
            <a:endParaRPr kumimoji="0" lang="en-US"/>
          </a:p>
        </p:txBody>
      </p:sp>
      <p:sp>
        <p:nvSpPr>
          <p:cNvPr id="3" name="Content Placeholder 2"/>
          <p:cNvSpPr>
            <a:spLocks noGrp="1"/>
          </p:cNvSpPr>
          <p:nvPr>
            <p:ph idx="1"/>
          </p:nvPr>
        </p:nvSpPr>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Date Placeholder 3"/>
          <p:cNvSpPr>
            <a:spLocks noGrp="1"/>
          </p:cNvSpPr>
          <p:nvPr>
            <p:ph type="dt" sz="half" idx="10"/>
          </p:nvPr>
        </p:nvSpPr>
        <p:spPr/>
        <p:txBody>
          <a:bodyPr/>
          <a:lstStyle/>
          <a:p>
            <a:fld id="{9CA520EC-EDDD-46FD-BF84-27ECA645DF4B}" type="datetimeFigureOut">
              <a:rPr lang="it-IT" smtClean="0"/>
              <a:t>08/06/2021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3086100" cy="1600200"/>
          </a:xfrm>
        </p:spPr>
        <p:txBody>
          <a:bodyPr anchor="b"/>
          <a:lstStyle>
            <a:lvl1pPr algn="l">
              <a:defRPr sz="3200"/>
            </a:lvl1pPr>
          </a:lstStyle>
          <a:p>
            <a:r>
              <a:rPr lang="it-IT" smtClean="0"/>
              <a:t>Fare clic per modificare lo stile del titolo</a:t>
            </a:r>
            <a:endParaRPr lang="en-US" dirty="0"/>
          </a:p>
        </p:txBody>
      </p:sp>
      <p:sp>
        <p:nvSpPr>
          <p:cNvPr id="3" name="Content Placeholder 2"/>
          <p:cNvSpPr>
            <a:spLocks noGrp="1"/>
          </p:cNvSpPr>
          <p:nvPr>
            <p:ph idx="1"/>
          </p:nvPr>
        </p:nvSpPr>
        <p:spPr>
          <a:xfrm>
            <a:off x="3746686" y="746760"/>
            <a:ext cx="4882964" cy="5471925"/>
          </a:xfrm>
        </p:spPr>
        <p:txBody>
          <a:bodyPr anchor="ct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514350" y="3124200"/>
            <a:ext cx="30861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312141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50" y="1524000"/>
            <a:ext cx="5154930" cy="1600200"/>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895928" y="751242"/>
            <a:ext cx="273372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514350" y="3124200"/>
            <a:ext cx="515493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5638780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14333" y="4697361"/>
            <a:ext cx="8116526" cy="819355"/>
          </a:xfrm>
        </p:spPr>
        <p:txBody>
          <a:bodyPr anchor="b"/>
          <a:lstStyle>
            <a:lvl1pPr algn="l">
              <a:defRPr sz="320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511295" y="941440"/>
            <a:ext cx="811638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514350" y="5516716"/>
            <a:ext cx="81153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447869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514350" y="753533"/>
            <a:ext cx="8115300" cy="2802467"/>
          </a:xfrm>
        </p:spPr>
        <p:txBody>
          <a:bodyPr anchor="ctr"/>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768350" y="3649134"/>
            <a:ext cx="7597887"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34723184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51" y="753534"/>
            <a:ext cx="7613650" cy="2604495"/>
          </a:xfrm>
        </p:spPr>
        <p:txBody>
          <a:bodyPr anchor="ctr"/>
          <a:lstStyle>
            <a:lvl1pPr algn="l">
              <a:defRPr sz="3200"/>
            </a:lvl1pPr>
          </a:lstStyle>
          <a:p>
            <a:r>
              <a:rPr lang="it-IT" smtClean="0"/>
              <a:t>Fare clic per modificare lo stile del titolo</a:t>
            </a:r>
            <a:endParaRPr lang="en-US" dirty="0"/>
          </a:p>
        </p:txBody>
      </p:sp>
      <p:sp>
        <p:nvSpPr>
          <p:cNvPr id="12" name="Text Placeholder 3"/>
          <p:cNvSpPr>
            <a:spLocks noGrp="1"/>
          </p:cNvSpPr>
          <p:nvPr>
            <p:ph type="body" sz="half" idx="13"/>
          </p:nvPr>
        </p:nvSpPr>
        <p:spPr>
          <a:xfrm>
            <a:off x="977899" y="3365557"/>
            <a:ext cx="7194552"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4" name="Text Placeholder 3"/>
          <p:cNvSpPr>
            <a:spLocks noGrp="1"/>
          </p:cNvSpPr>
          <p:nvPr>
            <p:ph type="body" sz="half" idx="2"/>
          </p:nvPr>
        </p:nvSpPr>
        <p:spPr>
          <a:xfrm>
            <a:off x="768351" y="3959863"/>
            <a:ext cx="7613650"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5860839" y="381001"/>
            <a:ext cx="2183130" cy="365125"/>
          </a:xfrm>
        </p:spPr>
        <p:txBody>
          <a:bodyPr/>
          <a:lstStyle>
            <a:lvl1pPr algn="r">
              <a:defRPr/>
            </a:lvl1p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379942"/>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
        <p:nvSpPr>
          <p:cNvPr id="9" name="TextBox 8"/>
          <p:cNvSpPr txBox="1"/>
          <p:nvPr/>
        </p:nvSpPr>
        <p:spPr>
          <a:xfrm>
            <a:off x="357188" y="93345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defTabSz="457200"/>
            <a:r>
              <a:rPr lang="en-US" sz="8000" dirty="0">
                <a:solidFill>
                  <a:prstClr val="white"/>
                </a:solidFill>
                <a:effectLst/>
              </a:rPr>
              <a:t>“</a:t>
            </a:r>
          </a:p>
        </p:txBody>
      </p:sp>
      <p:sp>
        <p:nvSpPr>
          <p:cNvPr id="10" name="TextBox 9"/>
          <p:cNvSpPr txBox="1"/>
          <p:nvPr/>
        </p:nvSpPr>
        <p:spPr>
          <a:xfrm>
            <a:off x="8238173" y="270129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Tree>
    <p:extLst>
      <p:ext uri="{BB962C8B-B14F-4D97-AF65-F5344CB8AC3E}">
        <p14:creationId xmlns:p14="http://schemas.microsoft.com/office/powerpoint/2010/main" val="31448990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Title 1"/>
          <p:cNvSpPr>
            <a:spLocks noGrp="1"/>
          </p:cNvSpPr>
          <p:nvPr>
            <p:ph type="title"/>
          </p:nvPr>
        </p:nvSpPr>
        <p:spPr>
          <a:xfrm>
            <a:off x="768371" y="1124702"/>
            <a:ext cx="7609640" cy="2511835"/>
          </a:xfrm>
        </p:spPr>
        <p:txBody>
          <a:bodyPr anchor="b"/>
          <a:lstStyle>
            <a:lvl1pPr algn="l">
              <a:defRPr sz="320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768350" y="3648316"/>
            <a:ext cx="7608491"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Modifica gli stili del testo dello schema</a:t>
            </a:r>
          </a:p>
        </p:txBody>
      </p:sp>
      <p:sp>
        <p:nvSpPr>
          <p:cNvPr id="5" name="Date Placeholder 4"/>
          <p:cNvSpPr>
            <a:spLocks noGrp="1"/>
          </p:cNvSpPr>
          <p:nvPr>
            <p:ph type="dt" sz="half" idx="10"/>
          </p:nvPr>
        </p:nvSpPr>
        <p:spPr>
          <a:xfrm>
            <a:off x="5860839" y="378884"/>
            <a:ext cx="2183130" cy="365125"/>
          </a:xfrm>
        </p:spPr>
        <p:txBody>
          <a:bodyPr/>
          <a:lstStyle>
            <a:lvl1pPr algn="r">
              <a:defRPr/>
            </a:lvl1p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6" name="Footer Placeholder 5"/>
          <p:cNvSpPr>
            <a:spLocks noGrp="1"/>
          </p:cNvSpPr>
          <p:nvPr>
            <p:ph type="ftr" sz="quarter" idx="11"/>
          </p:nvPr>
        </p:nvSpPr>
        <p:spPr>
          <a:xfrm>
            <a:off x="514350" y="378884"/>
            <a:ext cx="5243619" cy="365125"/>
          </a:xfrm>
        </p:spPr>
        <p:txBody>
          <a:bodyPr/>
          <a:lstStyle/>
          <a:p>
            <a:endParaRPr lang="en-US" dirty="0">
              <a:solidFill>
                <a:prstClr val="white">
                  <a:tint val="75000"/>
                </a:prstClr>
              </a:solidFill>
            </a:endParaRPr>
          </a:p>
        </p:txBody>
      </p:sp>
      <p:sp>
        <p:nvSpPr>
          <p:cNvPr id="7" name="Slide Number Placeholder 6"/>
          <p:cNvSpPr>
            <a:spLocks noGrp="1"/>
          </p:cNvSpPr>
          <p:nvPr>
            <p:ph type="sldNum" sz="quarter" idx="12"/>
          </p:nvPr>
        </p:nvSpPr>
        <p:spPr>
          <a:xfrm>
            <a:off x="8146839" y="381001"/>
            <a:ext cx="482811" cy="365125"/>
          </a:xfrm>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14031988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15" name="Title 1"/>
          <p:cNvSpPr>
            <a:spLocks noGrp="1"/>
          </p:cNvSpPr>
          <p:nvPr>
            <p:ph type="title"/>
          </p:nvPr>
        </p:nvSpPr>
        <p:spPr>
          <a:xfrm>
            <a:off x="2171701" y="762000"/>
            <a:ext cx="6457949" cy="1303867"/>
          </a:xfrm>
        </p:spPr>
        <p:txBody>
          <a:bodyPr/>
          <a:lstStyle/>
          <a:p>
            <a:r>
              <a:rPr lang="it-IT" smtClean="0"/>
              <a:t>Fare clic per modificare lo stile del titolo</a:t>
            </a:r>
            <a:endParaRPr lang="en-US" dirty="0"/>
          </a:p>
        </p:txBody>
      </p:sp>
      <p:sp>
        <p:nvSpPr>
          <p:cNvPr id="7" name="Text Placeholder 2"/>
          <p:cNvSpPr>
            <a:spLocks noGrp="1"/>
          </p:cNvSpPr>
          <p:nvPr>
            <p:ph type="body" idx="1"/>
          </p:nvPr>
        </p:nvSpPr>
        <p:spPr>
          <a:xfrm>
            <a:off x="514350" y="2202080"/>
            <a:ext cx="2592324"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8" name="Text Placeholder 3"/>
          <p:cNvSpPr>
            <a:spLocks noGrp="1"/>
          </p:cNvSpPr>
          <p:nvPr>
            <p:ph type="body" sz="half" idx="15"/>
          </p:nvPr>
        </p:nvSpPr>
        <p:spPr>
          <a:xfrm>
            <a:off x="514349"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9" name="Text Placeholder 4"/>
          <p:cNvSpPr>
            <a:spLocks noGrp="1"/>
          </p:cNvSpPr>
          <p:nvPr>
            <p:ph type="body" sz="quarter" idx="3"/>
          </p:nvPr>
        </p:nvSpPr>
        <p:spPr>
          <a:xfrm>
            <a:off x="3276600" y="2201333"/>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0" name="Text Placeholder 3"/>
          <p:cNvSpPr>
            <a:spLocks noGrp="1"/>
          </p:cNvSpPr>
          <p:nvPr>
            <p:ph type="body" sz="half" idx="16"/>
          </p:nvPr>
        </p:nvSpPr>
        <p:spPr>
          <a:xfrm>
            <a:off x="3275144" y="2904067"/>
            <a:ext cx="2592324"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1" name="Text Placeholder 4"/>
          <p:cNvSpPr>
            <a:spLocks noGrp="1"/>
          </p:cNvSpPr>
          <p:nvPr>
            <p:ph type="body" sz="quarter" idx="13"/>
          </p:nvPr>
        </p:nvSpPr>
        <p:spPr>
          <a:xfrm>
            <a:off x="6038850" y="2192866"/>
            <a:ext cx="2592324"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2" name="Text Placeholder 3"/>
          <p:cNvSpPr>
            <a:spLocks noGrp="1"/>
          </p:cNvSpPr>
          <p:nvPr>
            <p:ph type="body" sz="half" idx="17"/>
          </p:nvPr>
        </p:nvSpPr>
        <p:spPr>
          <a:xfrm>
            <a:off x="6038851" y="2904565"/>
            <a:ext cx="2592324"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14430289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30" name="Title 1"/>
          <p:cNvSpPr>
            <a:spLocks noGrp="1"/>
          </p:cNvSpPr>
          <p:nvPr>
            <p:ph type="title"/>
          </p:nvPr>
        </p:nvSpPr>
        <p:spPr>
          <a:xfrm>
            <a:off x="2171701" y="762000"/>
            <a:ext cx="6457949" cy="1295400"/>
          </a:xfrm>
        </p:spPr>
        <p:txBody>
          <a:bodyPr/>
          <a:lstStyle/>
          <a:p>
            <a:r>
              <a:rPr lang="it-IT" smtClean="0"/>
              <a:t>Fare clic per modificare lo stile del titolo</a:t>
            </a:r>
            <a:endParaRPr lang="en-US" dirty="0"/>
          </a:p>
        </p:txBody>
      </p:sp>
      <p:sp>
        <p:nvSpPr>
          <p:cNvPr id="19" name="Text Placeholder 2"/>
          <p:cNvSpPr>
            <a:spLocks noGrp="1"/>
          </p:cNvSpPr>
          <p:nvPr>
            <p:ph type="body" idx="1"/>
          </p:nvPr>
        </p:nvSpPr>
        <p:spPr>
          <a:xfrm>
            <a:off x="516463" y="4191001"/>
            <a:ext cx="2588687"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Picture Placeholder 2"/>
          <p:cNvSpPr>
            <a:spLocks noGrp="1" noChangeAspect="1"/>
          </p:cNvSpPr>
          <p:nvPr>
            <p:ph type="pic" idx="15"/>
          </p:nvPr>
        </p:nvSpPr>
        <p:spPr>
          <a:xfrm>
            <a:off x="516463" y="2362200"/>
            <a:ext cx="2588687"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1" name="Text Placeholder 3"/>
          <p:cNvSpPr>
            <a:spLocks noGrp="1"/>
          </p:cNvSpPr>
          <p:nvPr>
            <p:ph type="body" sz="half" idx="18"/>
          </p:nvPr>
        </p:nvSpPr>
        <p:spPr>
          <a:xfrm>
            <a:off x="516463" y="4873765"/>
            <a:ext cx="2588687"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2" name="Text Placeholder 4"/>
          <p:cNvSpPr>
            <a:spLocks noGrp="1"/>
          </p:cNvSpPr>
          <p:nvPr>
            <p:ph type="body" sz="quarter" idx="3"/>
          </p:nvPr>
        </p:nvSpPr>
        <p:spPr>
          <a:xfrm>
            <a:off x="3280698" y="4191001"/>
            <a:ext cx="2586701"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3" name="Picture Placeholder 2"/>
          <p:cNvSpPr>
            <a:spLocks noGrp="1" noChangeAspect="1"/>
          </p:cNvSpPr>
          <p:nvPr>
            <p:ph type="pic" idx="21"/>
          </p:nvPr>
        </p:nvSpPr>
        <p:spPr>
          <a:xfrm>
            <a:off x="3280697" y="2362200"/>
            <a:ext cx="258670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19"/>
          </p:nvPr>
        </p:nvSpPr>
        <p:spPr>
          <a:xfrm>
            <a:off x="3280699" y="4873764"/>
            <a:ext cx="2586701"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25" name="Text Placeholder 4"/>
          <p:cNvSpPr>
            <a:spLocks noGrp="1"/>
          </p:cNvSpPr>
          <p:nvPr>
            <p:ph type="body" sz="quarter" idx="13"/>
          </p:nvPr>
        </p:nvSpPr>
        <p:spPr>
          <a:xfrm>
            <a:off x="6037299" y="4191001"/>
            <a:ext cx="259235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6" name="Picture Placeholder 2"/>
          <p:cNvSpPr>
            <a:spLocks noGrp="1" noChangeAspect="1"/>
          </p:cNvSpPr>
          <p:nvPr>
            <p:ph type="pic" idx="22"/>
          </p:nvPr>
        </p:nvSpPr>
        <p:spPr>
          <a:xfrm>
            <a:off x="6037391" y="2362200"/>
            <a:ext cx="2585909"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7" name="Text Placeholder 3"/>
          <p:cNvSpPr>
            <a:spLocks noGrp="1"/>
          </p:cNvSpPr>
          <p:nvPr>
            <p:ph type="body" sz="half" idx="20"/>
          </p:nvPr>
        </p:nvSpPr>
        <p:spPr>
          <a:xfrm>
            <a:off x="6037299" y="4873762"/>
            <a:ext cx="2589334"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3" name="Date Placeholder 2"/>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US"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875268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514350" y="2194560"/>
            <a:ext cx="8115300" cy="4024125"/>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637923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9144000" cy="2482850"/>
          </a:xfrm>
          <a:prstGeom prst="rect">
            <a:avLst/>
          </a:prstGeom>
        </p:spPr>
      </p:pic>
      <p:sp>
        <p:nvSpPr>
          <p:cNvPr id="2" name="Vertical Title 1"/>
          <p:cNvSpPr>
            <a:spLocks noGrp="1"/>
          </p:cNvSpPr>
          <p:nvPr>
            <p:ph type="title" orient="vert"/>
          </p:nvPr>
        </p:nvSpPr>
        <p:spPr>
          <a:xfrm>
            <a:off x="7086600" y="745067"/>
            <a:ext cx="1543050" cy="3903133"/>
          </a:xfrm>
        </p:spPr>
        <p:txBody>
          <a:bodyPr vert="eaVert"/>
          <a:lstStyle>
            <a:lvl1pPr algn="l">
              <a:defRPr/>
            </a:lvl1p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768350" y="745068"/>
            <a:ext cx="6153151" cy="3903133"/>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a:xfrm>
            <a:off x="5860839" y="379942"/>
            <a:ext cx="2183130" cy="365125"/>
          </a:xfrm>
        </p:spPr>
        <p:txBody>
          <a:bodyPr/>
          <a:lstStyle>
            <a:lvl1pPr algn="r">
              <a:defRPr/>
            </a:lvl1pPr>
          </a:lstStyle>
          <a:p>
            <a:fld id="{48A87A34-81AB-432B-8DAE-1953F412C126}" type="datetimeFigureOut">
              <a:rPr lang="en-US" dirty="0">
                <a:solidFill>
                  <a:prstClr val="white">
                    <a:tint val="75000"/>
                  </a:prstClr>
                </a:solidFill>
              </a:rPr>
              <a:pPr/>
              <a:t>6/8/2021</a:t>
            </a:fld>
            <a:endParaRPr lang="en-US" dirty="0">
              <a:solidFill>
                <a:prstClr val="white">
                  <a:tint val="75000"/>
                </a:prstClr>
              </a:solidFill>
            </a:endParaRPr>
          </a:p>
        </p:txBody>
      </p:sp>
      <p:sp>
        <p:nvSpPr>
          <p:cNvPr id="5" name="Footer Placeholder 4"/>
          <p:cNvSpPr>
            <a:spLocks noGrp="1"/>
          </p:cNvSpPr>
          <p:nvPr>
            <p:ph type="ftr" sz="quarter" idx="11"/>
          </p:nvPr>
        </p:nvSpPr>
        <p:spPr>
          <a:xfrm>
            <a:off x="514350" y="381001"/>
            <a:ext cx="5243619" cy="365125"/>
          </a:xfrm>
        </p:spPr>
        <p:txBody>
          <a:bodyPr/>
          <a:lstStyle/>
          <a:p>
            <a:endParaRPr lang="en-US" dirty="0">
              <a:solidFill>
                <a:prstClr val="white">
                  <a:tint val="75000"/>
                </a:prstClr>
              </a:solidFill>
            </a:endParaRPr>
          </a:p>
        </p:txBody>
      </p:sp>
      <p:sp>
        <p:nvSpPr>
          <p:cNvPr id="6" name="Slide Number Placeholder 5"/>
          <p:cNvSpPr>
            <a:spLocks noGrp="1"/>
          </p:cNvSpPr>
          <p:nvPr>
            <p:ph type="sldNum" sz="quarter" idx="12"/>
          </p:nvPr>
        </p:nvSpPr>
        <p:spPr>
          <a:xfrm>
            <a:off x="8146839" y="381001"/>
            <a:ext cx="482811" cy="365125"/>
          </a:xfrm>
        </p:spPr>
        <p:txBody>
          <a:bodyPr/>
          <a:lstStyle/>
          <a:p>
            <a:fld id="{6D22F896-40B5-4ADD-8801-0D06FADFA095}" type="slidenum">
              <a:rPr lang="en-US" dirty="0">
                <a:solidFill>
                  <a:prstClr val="white">
                    <a:tint val="75000"/>
                  </a:prstClr>
                </a:solidFill>
              </a:rPr>
              <a:pPr/>
              <a:t>‹N›</a:t>
            </a:fld>
            <a:endParaRPr lang="en-US" dirty="0">
              <a:solidFill>
                <a:prstClr val="white">
                  <a:tint val="75000"/>
                </a:prstClr>
              </a:solidFill>
            </a:endParaRPr>
          </a:p>
        </p:txBody>
      </p:sp>
    </p:spTree>
    <p:extLst>
      <p:ext uri="{BB962C8B-B14F-4D97-AF65-F5344CB8AC3E}">
        <p14:creationId xmlns:p14="http://schemas.microsoft.com/office/powerpoint/2010/main" val="2959882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sp>
        <p:nvSpPr>
          <p:cNvPr id="4" name="Date Placeholder 3"/>
          <p:cNvSpPr>
            <a:spLocks noGrp="1"/>
          </p:cNvSpPr>
          <p:nvPr>
            <p:ph type="dt" sz="half" idx="10"/>
          </p:nvPr>
        </p:nvSpPr>
        <p:spPr/>
        <p:txBody>
          <a:bodyPr/>
          <a:lstStyle/>
          <a:p>
            <a:fld id="{9CA520EC-EDDD-46FD-BF84-27ECA645DF4B}" type="datetimeFigureOut">
              <a:rPr lang="it-IT" smtClean="0"/>
              <a:t>08/06/2021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881AD37D-78B5-4216-A8C9-591E3EC502E0}" type="slidenum">
              <a:rPr lang="it-IT" smtClean="0"/>
              <a:t>‹N›</a:t>
            </a:fld>
            <a:endParaRPr lang="it-IT"/>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it-IT" smtClean="0"/>
              <a:t>Fare clic per modificare lo stile del titolo</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9CA520EC-EDDD-46FD-BF84-27ECA645DF4B}" type="datetimeFigureOut">
              <a:rPr lang="it-IT" smtClean="0"/>
              <a:t>08/06/2021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it-IT" smtClean="0"/>
              <a:t>Fare clic per modificare lo stile del titolo</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Date Placeholder 6"/>
          <p:cNvSpPr>
            <a:spLocks noGrp="1"/>
          </p:cNvSpPr>
          <p:nvPr>
            <p:ph type="dt" sz="half" idx="10"/>
          </p:nvPr>
        </p:nvSpPr>
        <p:spPr/>
        <p:txBody>
          <a:bodyPr/>
          <a:lstStyle/>
          <a:p>
            <a:fld id="{9CA520EC-EDDD-46FD-BF84-27ECA645DF4B}" type="datetimeFigureOut">
              <a:rPr lang="it-IT" smtClean="0"/>
              <a:t>08/06/2021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Date Placeholder 2"/>
          <p:cNvSpPr>
            <a:spLocks noGrp="1"/>
          </p:cNvSpPr>
          <p:nvPr>
            <p:ph type="dt" sz="half" idx="10"/>
          </p:nvPr>
        </p:nvSpPr>
        <p:spPr/>
        <p:txBody>
          <a:bodyPr/>
          <a:lstStyle/>
          <a:p>
            <a:fld id="{9CA520EC-EDDD-46FD-BF84-27ECA645DF4B}" type="datetimeFigureOut">
              <a:rPr lang="it-IT" smtClean="0"/>
              <a:t>08/06/2021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A520EC-EDDD-46FD-BF84-27ECA645DF4B}" type="datetimeFigureOut">
              <a:rPr lang="it-IT" smtClean="0"/>
              <a:t>08/06/2021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it-IT" smtClean="0"/>
              <a:t>Fare clic per modificare lo stile del titolo</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it-IT" smtClean="0"/>
              <a:t>Fare clic per modificare stili del testo dello schema</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Date Placeholder 4"/>
          <p:cNvSpPr>
            <a:spLocks noGrp="1"/>
          </p:cNvSpPr>
          <p:nvPr>
            <p:ph type="dt" sz="half" idx="10"/>
          </p:nvPr>
        </p:nvSpPr>
        <p:spPr/>
        <p:txBody>
          <a:bodyPr/>
          <a:lstStyle/>
          <a:p>
            <a:fld id="{9CA520EC-EDDD-46FD-BF84-27ECA645DF4B}" type="datetimeFigureOut">
              <a:rPr lang="it-IT" smtClean="0"/>
              <a:t>08/06/2021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881AD37D-78B5-4216-A8C9-591E3EC502E0}"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it-IT" smtClean="0"/>
              <a:t>Fare clic per modificare lo stile del titolo</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5" name="Date Placeholder 4"/>
          <p:cNvSpPr>
            <a:spLocks noGrp="1"/>
          </p:cNvSpPr>
          <p:nvPr>
            <p:ph type="dt" sz="half" idx="10"/>
          </p:nvPr>
        </p:nvSpPr>
        <p:spPr/>
        <p:txBody>
          <a:bodyPr/>
          <a:lstStyle/>
          <a:p>
            <a:fld id="{9CA520EC-EDDD-46FD-BF84-27ECA645DF4B}" type="datetimeFigureOut">
              <a:rPr lang="it-IT" smtClean="0"/>
              <a:t>08/06/2021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8077200" y="6356350"/>
            <a:ext cx="609600" cy="365125"/>
          </a:xfrm>
        </p:spPr>
        <p:txBody>
          <a:bodyPr/>
          <a:lstStyle/>
          <a:p>
            <a:fld id="{881AD37D-78B5-4216-A8C9-591E3EC502E0}" type="slidenum">
              <a:rPr lang="it-IT" smtClean="0"/>
              <a:t>‹N›</a:t>
            </a:fld>
            <a:endParaRPr lang="it-IT"/>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it-IT" smtClean="0"/>
              <a:t>Fare clic sull'icona per inserire un'immagine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image" Target="../media/image2.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it-IT" smtClean="0"/>
              <a:t>Fare clic per modificare lo stile del titolo</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CA520EC-EDDD-46FD-BF84-27ECA645DF4B}" type="datetimeFigureOut">
              <a:rPr lang="it-IT" smtClean="0"/>
              <a:t>08/06/2021</a:t>
            </a:fld>
            <a:endParaRPr lang="it-IT"/>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t-IT"/>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1AD37D-78B5-4216-A8C9-591E3EC502E0}" type="slidenum">
              <a:rPr lang="it-IT" smtClean="0"/>
              <a:t>‹N›</a:t>
            </a:fld>
            <a:endParaRPr lang="it-IT"/>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1441450"/>
          </a:xfrm>
          <a:prstGeom prst="rect">
            <a:avLst/>
          </a:prstGeom>
        </p:spPr>
      </p:pic>
      <p:sp>
        <p:nvSpPr>
          <p:cNvPr id="2" name="Title Placeholder 1"/>
          <p:cNvSpPr>
            <a:spLocks noGrp="1"/>
          </p:cNvSpPr>
          <p:nvPr>
            <p:ph type="title"/>
          </p:nvPr>
        </p:nvSpPr>
        <p:spPr>
          <a:xfrm>
            <a:off x="2171700" y="764373"/>
            <a:ext cx="6457950" cy="1293028"/>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514350" y="2194561"/>
            <a:ext cx="8115300" cy="4024125"/>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446520" y="6356351"/>
            <a:ext cx="218313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48A87A34-81AB-432B-8DAE-1953F412C126}" type="datetimeFigureOut">
              <a:rPr lang="en-US" dirty="0">
                <a:solidFill>
                  <a:prstClr val="white">
                    <a:tint val="75000"/>
                  </a:prstClr>
                </a:solidFill>
              </a:rPr>
              <a:pPr defTabSz="457200"/>
              <a:t>6/8/2021</a:t>
            </a:fld>
            <a:endParaRPr lang="en-US" dirty="0">
              <a:solidFill>
                <a:prstClr val="white">
                  <a:tint val="75000"/>
                </a:prstClr>
              </a:solidFill>
            </a:endParaRPr>
          </a:p>
        </p:txBody>
      </p:sp>
      <p:sp>
        <p:nvSpPr>
          <p:cNvPr id="5" name="Footer Placeholder 4"/>
          <p:cNvSpPr>
            <a:spLocks noGrp="1"/>
          </p:cNvSpPr>
          <p:nvPr>
            <p:ph type="ftr" sz="quarter" idx="3"/>
          </p:nvPr>
        </p:nvSpPr>
        <p:spPr>
          <a:xfrm>
            <a:off x="514350" y="6355846"/>
            <a:ext cx="58293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defTabSz="457200"/>
            <a:endParaRPr lang="en-US" dirty="0">
              <a:solidFill>
                <a:prstClr val="white">
                  <a:tint val="75000"/>
                </a:prstClr>
              </a:solidFill>
            </a:endParaRPr>
          </a:p>
        </p:txBody>
      </p:sp>
      <p:sp>
        <p:nvSpPr>
          <p:cNvPr id="6" name="Slide Number Placeholder 5"/>
          <p:cNvSpPr>
            <a:spLocks noGrp="1"/>
          </p:cNvSpPr>
          <p:nvPr>
            <p:ph type="sldNum" sz="quarter" idx="4"/>
          </p:nvPr>
        </p:nvSpPr>
        <p:spPr>
          <a:xfrm>
            <a:off x="6572250" y="381001"/>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defTabSz="457200"/>
            <a:fld id="{6D22F896-40B5-4ADD-8801-0D06FADFA095}" type="slidenum">
              <a:rPr lang="en-US" dirty="0">
                <a:solidFill>
                  <a:prstClr val="white">
                    <a:tint val="75000"/>
                  </a:prstClr>
                </a:solidFill>
              </a:rPr>
              <a:pPr defTabSz="457200"/>
              <a:t>‹N›</a:t>
            </a:fld>
            <a:endParaRPr lang="en-US" dirty="0">
              <a:solidFill>
                <a:prstClr val="white">
                  <a:tint val="75000"/>
                </a:prstClr>
              </a:solidFill>
            </a:endParaRPr>
          </a:p>
        </p:txBody>
      </p:sp>
    </p:spTree>
    <p:extLst>
      <p:ext uri="{BB962C8B-B14F-4D97-AF65-F5344CB8AC3E}">
        <p14:creationId xmlns:p14="http://schemas.microsoft.com/office/powerpoint/2010/main" val="1994205517"/>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4.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33400" y="1916832"/>
            <a:ext cx="7851648" cy="1800200"/>
          </a:xfrm>
        </p:spPr>
        <p:txBody>
          <a:bodyPr/>
          <a:lstStyle/>
          <a:p>
            <a:r>
              <a:rPr lang="it-IT" dirty="0" smtClean="0"/>
              <a:t>IL VIAGGIO DI ODISSEO</a:t>
            </a:r>
            <a:endParaRPr lang="it-IT" dirty="0"/>
          </a:p>
        </p:txBody>
      </p:sp>
      <p:sp>
        <p:nvSpPr>
          <p:cNvPr id="3" name="Sottotitolo 2"/>
          <p:cNvSpPr>
            <a:spLocks noGrp="1"/>
          </p:cNvSpPr>
          <p:nvPr>
            <p:ph type="subTitle" idx="1"/>
          </p:nvPr>
        </p:nvSpPr>
        <p:spPr>
          <a:xfrm>
            <a:off x="533400" y="3573016"/>
            <a:ext cx="7854696" cy="1408120"/>
          </a:xfrm>
        </p:spPr>
        <p:txBody>
          <a:bodyPr/>
          <a:lstStyle/>
          <a:p>
            <a:endParaRPr lang="it-IT" dirty="0" smtClean="0"/>
          </a:p>
          <a:p>
            <a:r>
              <a:rPr lang="it-IT" dirty="0" smtClean="0"/>
              <a:t>… narrato dalla 1°A</a:t>
            </a:r>
            <a:endParaRPr lang="it-IT" dirty="0"/>
          </a:p>
        </p:txBody>
      </p:sp>
    </p:spTree>
    <p:extLst>
      <p:ext uri="{BB962C8B-B14F-4D97-AF65-F5344CB8AC3E}">
        <p14:creationId xmlns:p14="http://schemas.microsoft.com/office/powerpoint/2010/main" val="317085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591099" y="61950"/>
            <a:ext cx="5113366" cy="536569"/>
          </a:xfrm>
        </p:spPr>
        <p:txBody>
          <a:bodyPr>
            <a:normAutofit fontScale="90000"/>
          </a:bodyPr>
          <a:lstStyle/>
          <a:p>
            <a:r>
              <a:rPr lang="it-IT" dirty="0" smtClean="0">
                <a:solidFill>
                  <a:srgbClr val="FF0000"/>
                </a:solidFill>
              </a:rPr>
              <a:t>Averno, la terra dei morti</a:t>
            </a:r>
            <a:endParaRPr lang="it-IT" dirty="0">
              <a:solidFill>
                <a:srgbClr val="FF0000"/>
              </a:solidFill>
            </a:endParaRPr>
          </a:p>
        </p:txBody>
      </p:sp>
      <p:sp>
        <p:nvSpPr>
          <p:cNvPr id="3" name="Segnaposto contenuto 2"/>
          <p:cNvSpPr>
            <a:spLocks noGrp="1"/>
          </p:cNvSpPr>
          <p:nvPr>
            <p:ph idx="1"/>
          </p:nvPr>
        </p:nvSpPr>
        <p:spPr>
          <a:xfrm>
            <a:off x="827584" y="764705"/>
            <a:ext cx="7560840" cy="3096344"/>
          </a:xfrm>
        </p:spPr>
        <p:txBody>
          <a:bodyPr>
            <a:noAutofit/>
          </a:bodyPr>
          <a:lstStyle/>
          <a:p>
            <a:pPr marL="0" indent="0">
              <a:buNone/>
            </a:pPr>
            <a:r>
              <a:rPr lang="it-IT" sz="1600" dirty="0" smtClean="0"/>
              <a:t>Ulisse, maledetto da Poseidone, parte, sotto consiglio di Circe, per Averno, la terra dei morti, per poter consultare l’indovino Tiresia, che lo aiuterà a spezzare la maledizione.</a:t>
            </a:r>
          </a:p>
          <a:p>
            <a:pPr marL="0" indent="0">
              <a:buNone/>
            </a:pPr>
            <a:r>
              <a:rPr lang="it-IT" sz="1600" dirty="0" smtClean="0"/>
              <a:t>Va in questa terra perché Circe, dopo essere stata scoperta, per farsi perdonare, gli dice che per tornare nella sua terra, Itaca, deve chiedere consiglio all’indovino cieco Tiresia, che però, è morto. Dato ciò, l’eroe acheo ha una sola possibilità: andare nell’Ade, ad Averno. </a:t>
            </a:r>
          </a:p>
          <a:p>
            <a:pPr marL="0" indent="0">
              <a:buNone/>
            </a:pPr>
            <a:r>
              <a:rPr lang="it-IT" sz="1600" dirty="0"/>
              <a:t>P</a:t>
            </a:r>
            <a:r>
              <a:rPr lang="it-IT" sz="1600" dirty="0" smtClean="0"/>
              <a:t>erò ad Ulisse si propone un problema non piccolo: entrare nell’Ade, per tutti coloro che l’hanno fatto, è stata l’ultima azione compiuta nella vita. Per fortuna Ulisse non si scoraggia, entra nel regno dei morti, consulta Tiresia e ne esce miracolosamente vivo. Le istruzioni di Tiresia sono molto precise tra cui una che segna profondamente il viaggio dell’eroe: « non  mangiare per nessun motivo il bestiame di Elio, dio del Sole </a:t>
            </a:r>
            <a:r>
              <a:rPr lang="it-IT" sz="1800" dirty="0" smtClean="0"/>
              <a:t>».</a:t>
            </a:r>
            <a:endParaRPr lang="it-IT" sz="1800" dirty="0"/>
          </a:p>
        </p:txBody>
      </p:sp>
      <p:pic>
        <p:nvPicPr>
          <p:cNvPr id="4" name="Immagine 3"/>
          <p:cNvPicPr>
            <a:picLocks noChangeAspect="1"/>
          </p:cNvPicPr>
          <p:nvPr/>
        </p:nvPicPr>
        <p:blipFill>
          <a:blip r:embed="rId2"/>
          <a:stretch>
            <a:fillRect/>
          </a:stretch>
        </p:blipFill>
        <p:spPr>
          <a:xfrm>
            <a:off x="665604" y="4371978"/>
            <a:ext cx="1378744" cy="2486025"/>
          </a:xfrm>
          <a:prstGeom prst="rect">
            <a:avLst/>
          </a:prstGeom>
        </p:spPr>
      </p:pic>
      <p:pic>
        <p:nvPicPr>
          <p:cNvPr id="6" name="Immagine 5"/>
          <p:cNvPicPr>
            <a:picLocks noChangeAspect="1"/>
          </p:cNvPicPr>
          <p:nvPr/>
        </p:nvPicPr>
        <p:blipFill>
          <a:blip r:embed="rId3"/>
          <a:stretch>
            <a:fillRect/>
          </a:stretch>
        </p:blipFill>
        <p:spPr>
          <a:xfrm>
            <a:off x="2169623" y="4371975"/>
            <a:ext cx="2666307" cy="2453002"/>
          </a:xfrm>
          <a:prstGeom prst="rect">
            <a:avLst/>
          </a:prstGeom>
        </p:spPr>
      </p:pic>
      <p:pic>
        <p:nvPicPr>
          <p:cNvPr id="7" name="Immagine 6"/>
          <p:cNvPicPr>
            <a:picLocks noChangeAspect="1"/>
          </p:cNvPicPr>
          <p:nvPr/>
        </p:nvPicPr>
        <p:blipFill>
          <a:blip r:embed="rId4"/>
          <a:stretch>
            <a:fillRect/>
          </a:stretch>
        </p:blipFill>
        <p:spPr>
          <a:xfrm>
            <a:off x="4961206" y="4371978"/>
            <a:ext cx="2806195" cy="2496895"/>
          </a:xfrm>
          <a:prstGeom prst="rect">
            <a:avLst/>
          </a:prstGeom>
        </p:spPr>
      </p:pic>
    </p:spTree>
    <p:extLst>
      <p:ext uri="{BB962C8B-B14F-4D97-AF65-F5344CB8AC3E}">
        <p14:creationId xmlns:p14="http://schemas.microsoft.com/office/powerpoint/2010/main" val="25799954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176997"/>
            <a:ext cx="2212848" cy="1027868"/>
          </a:xfrm>
        </p:spPr>
        <p:txBody>
          <a:bodyPr/>
          <a:lstStyle/>
          <a:p>
            <a:r>
              <a:rPr lang="it-IT" b="0" dirty="0"/>
              <a:t>ISOLA DELLE SIRENE </a:t>
            </a:r>
            <a:endParaRPr lang="it-IT" dirty="0"/>
          </a:p>
        </p:txBody>
      </p:sp>
      <p:sp>
        <p:nvSpPr>
          <p:cNvPr id="4" name="Segnaposto testo 3"/>
          <p:cNvSpPr>
            <a:spLocks noGrp="1"/>
          </p:cNvSpPr>
          <p:nvPr>
            <p:ph type="body" sz="half" idx="2"/>
          </p:nvPr>
        </p:nvSpPr>
        <p:spPr>
          <a:xfrm>
            <a:off x="609600" y="2348880"/>
            <a:ext cx="2209800" cy="3888431"/>
          </a:xfrm>
        </p:spPr>
        <p:txBody>
          <a:bodyPr>
            <a:noAutofit/>
          </a:bodyPr>
          <a:lstStyle/>
          <a:p>
            <a:pPr algn="ctr">
              <a:spcBef>
                <a:spcPts val="1753"/>
              </a:spcBef>
            </a:pPr>
            <a:r>
              <a:rPr lang="it-IT" sz="900" dirty="0">
                <a:solidFill>
                  <a:srgbClr val="000000"/>
                </a:solidFill>
                <a:latin typeface="Calibri"/>
              </a:rPr>
              <a:t>Il 7 Libro di Omero è dedicato a Ulisse e alle sirene . Quando Odisseo decide di turare le orecchie ai suoi  compagni con la cera, ma di farsi legare all’albero della nave, senza alcuna protezione contro il canto delle  sirene, dimostra una sua caratteristica che lo accompagna per tutto il poema : la voglia di conoscere e sapere  la voglia di provare cose nuove che nessun’altro uomo ha mai provato . Ne parla anche dante dove racconta  la storia di Ulisse (non Odisseo) che tornano ad Itaca, parte per oltrepassare coi compagni le compagne le  colonie d’Ercole . Spingendosi così oltre i confini consenti all’uomo e andando infine incontro alla morte. </a:t>
            </a:r>
            <a:endParaRPr lang="it-IT" sz="900" dirty="0"/>
          </a:p>
          <a:p>
            <a:pPr marL="352108" marR="342697" algn="ctr">
              <a:spcBef>
                <a:spcPts val="989"/>
              </a:spcBef>
            </a:pPr>
            <a:r>
              <a:rPr lang="it-IT" sz="900" dirty="0">
                <a:solidFill>
                  <a:srgbClr val="000000"/>
                </a:solidFill>
                <a:latin typeface="Calibri"/>
              </a:rPr>
              <a:t>E sarà proprio per questo motivo che le sirene faranno forza per spingere odisseo a raggiungerle : Lo  tenteranno promettendo di </a:t>
            </a:r>
            <a:r>
              <a:rPr lang="it-IT" sz="900" dirty="0" err="1">
                <a:solidFill>
                  <a:srgbClr val="000000"/>
                </a:solidFill>
                <a:latin typeface="Calibri"/>
              </a:rPr>
              <a:t>rivergli</a:t>
            </a:r>
            <a:r>
              <a:rPr lang="it-IT" sz="900" dirty="0">
                <a:solidFill>
                  <a:srgbClr val="000000"/>
                </a:solidFill>
                <a:latin typeface="Calibri"/>
              </a:rPr>
              <a:t> ‘’quanto accade sulla terra feconda’’. </a:t>
            </a:r>
            <a:endParaRPr lang="it-IT" sz="900" dirty="0"/>
          </a:p>
          <a:p>
            <a:pPr marL="49238" marR="60554" algn="ctr">
              <a:spcBef>
                <a:spcPts val="999"/>
              </a:spcBef>
            </a:pPr>
            <a:r>
              <a:rPr lang="it-IT" sz="900" dirty="0">
                <a:solidFill>
                  <a:srgbClr val="000000"/>
                </a:solidFill>
                <a:latin typeface="Calibri"/>
              </a:rPr>
              <a:t>Odisseo riesce a resistere solo grazie alla sua saggezza che gli aveva consigliato di farsi legare, la sua forza di  volontà non fosse bastata da solo a opporsi ‘’ al canto ammaliatore delle sirene’’.</a:t>
            </a:r>
            <a:endParaRPr lang="it-IT" sz="900" dirty="0"/>
          </a:p>
          <a:p>
            <a:r>
              <a:rPr lang="it-IT" sz="900" dirty="0"/>
              <a:t/>
            </a:r>
            <a:br>
              <a:rPr lang="it-IT" sz="900" dirty="0"/>
            </a:br>
            <a:endParaRPr lang="it-IT" sz="900" dirty="0"/>
          </a:p>
        </p:txBody>
      </p:sp>
      <p:pic>
        <p:nvPicPr>
          <p:cNvPr id="7170"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0642" r="10642"/>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16266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68759"/>
            <a:ext cx="8538607" cy="4801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5962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62" y="1052736"/>
            <a:ext cx="9036496"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969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708688"/>
          </a:xfrm>
        </p:spPr>
        <p:txBody>
          <a:bodyPr>
            <a:normAutofit fontScale="90000"/>
          </a:bodyPr>
          <a:lstStyle/>
          <a:p>
            <a:r>
              <a:rPr lang="it-IT" dirty="0" smtClean="0"/>
              <a:t>L’ISOLA DEL SOLE</a:t>
            </a:r>
            <a:endParaRPr lang="it-IT" dirty="0"/>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778083"/>
            <a:ext cx="9150039" cy="50799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3734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600" y="1176997"/>
            <a:ext cx="2212848" cy="811844"/>
          </a:xfrm>
        </p:spPr>
        <p:txBody>
          <a:bodyPr/>
          <a:lstStyle/>
          <a:p>
            <a:r>
              <a:rPr lang="it-IT" dirty="0" smtClean="0"/>
              <a:t>L’ISOLA DEL SOLE</a:t>
            </a:r>
            <a:endParaRPr lang="it-IT"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0888"/>
            <a:ext cx="3048794" cy="171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7" name="Picture 3"/>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6957" r="16957"/>
          <a:stretch>
            <a:fillRect/>
          </a:stretch>
        </p:blipFill>
        <p:spPr bwMode="auto">
          <a:xfrm rot="420000">
            <a:off x="3132825" y="811916"/>
            <a:ext cx="5433787" cy="4777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295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764704"/>
            <a:ext cx="8771001" cy="4932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85435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609600" y="1176997"/>
            <a:ext cx="2212848" cy="523812"/>
          </a:xfrm>
        </p:spPr>
        <p:txBody>
          <a:bodyPr>
            <a:normAutofit fontScale="90000"/>
          </a:bodyPr>
          <a:lstStyle/>
          <a:p>
            <a:r>
              <a:rPr lang="it-IT" i="1" spc="-1" dirty="0">
                <a:solidFill>
                  <a:srgbClr val="000000"/>
                </a:solidFill>
                <a:latin typeface="Arial"/>
                <a:ea typeface="DejaVu Sans"/>
              </a:rPr>
              <a:t>L’ISOLA DEI FEACI: il banchetto nella reggia di </a:t>
            </a:r>
            <a:r>
              <a:rPr lang="it-IT" i="1" spc="-1" dirty="0" err="1">
                <a:solidFill>
                  <a:srgbClr val="000000"/>
                </a:solidFill>
                <a:latin typeface="Arial"/>
                <a:ea typeface="DejaVu Sans"/>
              </a:rPr>
              <a:t>Acinoo</a:t>
            </a:r>
            <a:r>
              <a:rPr lang="it-IT" b="0" spc="-1" dirty="0">
                <a:latin typeface="Arial"/>
              </a:rPr>
              <a:t/>
            </a:r>
            <a:br>
              <a:rPr lang="it-IT" b="0" spc="-1" dirty="0">
                <a:latin typeface="Arial"/>
              </a:rPr>
            </a:br>
            <a:endParaRPr lang="it-IT" dirty="0"/>
          </a:p>
        </p:txBody>
      </p:sp>
      <p:sp>
        <p:nvSpPr>
          <p:cNvPr id="7" name="Segnaposto testo 6"/>
          <p:cNvSpPr>
            <a:spLocks noGrp="1"/>
          </p:cNvSpPr>
          <p:nvPr>
            <p:ph type="body" sz="half" idx="2"/>
          </p:nvPr>
        </p:nvSpPr>
        <p:spPr>
          <a:xfrm>
            <a:off x="539552" y="1484784"/>
            <a:ext cx="2209800" cy="4320479"/>
          </a:xfrm>
        </p:spPr>
        <p:txBody>
          <a:bodyPr>
            <a:noAutofit/>
          </a:bodyPr>
          <a:lstStyle/>
          <a:p>
            <a:pPr lvl="0" algn="just">
              <a:spcBef>
                <a:spcPts val="0"/>
              </a:spcBef>
              <a:buClrTx/>
              <a:buSzTx/>
            </a:pPr>
            <a:r>
              <a:rPr lang="it-IT" sz="1100" spc="-1" dirty="0">
                <a:solidFill>
                  <a:srgbClr val="000000"/>
                </a:solidFill>
                <a:latin typeface="Arial"/>
                <a:ea typeface="Microsoft YaHei"/>
              </a:rPr>
              <a:t>Ulisse, parte  dall’isola  di  </a:t>
            </a:r>
            <a:r>
              <a:rPr lang="it-IT" sz="1100" spc="-1" dirty="0" err="1">
                <a:solidFill>
                  <a:srgbClr val="000000"/>
                </a:solidFill>
                <a:latin typeface="Arial"/>
                <a:ea typeface="Microsoft YaHei"/>
              </a:rPr>
              <a:t>Ogigia</a:t>
            </a:r>
            <a:r>
              <a:rPr lang="it-IT" sz="1100" spc="-1" dirty="0">
                <a:solidFill>
                  <a:srgbClr val="000000"/>
                </a:solidFill>
                <a:latin typeface="Arial"/>
                <a:ea typeface="Microsoft YaHei"/>
              </a:rPr>
              <a:t>  su  una  zattera  che  Calipso  gli  lascia costruire per ordine degli dei. Una tempesta, sollevatagli contro da Poseidone, lo fa naufragare sulle coste della terra di Feaci, un popolo pacifico ed ospitale. Durante un banchetto dato in suo onore, nella reggia di </a:t>
            </a:r>
            <a:r>
              <a:rPr lang="it-IT" sz="1100" spc="-1" dirty="0" err="1">
                <a:solidFill>
                  <a:srgbClr val="000000"/>
                </a:solidFill>
                <a:latin typeface="Arial"/>
                <a:ea typeface="Microsoft YaHei"/>
              </a:rPr>
              <a:t>Alcinoo</a:t>
            </a:r>
            <a:r>
              <a:rPr lang="it-IT" sz="1100" spc="-1" dirty="0">
                <a:solidFill>
                  <a:srgbClr val="000000"/>
                </a:solidFill>
                <a:latin typeface="Arial"/>
                <a:ea typeface="Microsoft YaHei"/>
              </a:rPr>
              <a:t>, re dei Feaci, Ulisse non vuole rivelare il suo nome, ma il cantore </a:t>
            </a:r>
            <a:r>
              <a:rPr lang="it-IT" sz="1100" spc="-1" dirty="0" err="1">
                <a:solidFill>
                  <a:srgbClr val="000000"/>
                </a:solidFill>
                <a:latin typeface="Arial"/>
                <a:ea typeface="Microsoft YaHei"/>
              </a:rPr>
              <a:t>Damodoco</a:t>
            </a:r>
            <a:r>
              <a:rPr lang="it-IT" sz="1100" spc="-1" dirty="0">
                <a:solidFill>
                  <a:srgbClr val="000000"/>
                </a:solidFill>
                <a:latin typeface="Arial"/>
                <a:ea typeface="Microsoft YaHei"/>
              </a:rPr>
              <a:t> comincia a narrare la guerra di Troia e l'inganno del cavallo, e Ulisse non può trattenere la commozione. Il pianto di Ulisse colpisce </a:t>
            </a:r>
            <a:r>
              <a:rPr lang="it-IT" sz="1100" spc="-1" dirty="0" err="1">
                <a:solidFill>
                  <a:srgbClr val="000000"/>
                </a:solidFill>
                <a:latin typeface="Arial"/>
                <a:ea typeface="Microsoft YaHei"/>
              </a:rPr>
              <a:t>Alcinoo</a:t>
            </a:r>
            <a:r>
              <a:rPr lang="it-IT" sz="1100" spc="-1" dirty="0">
                <a:solidFill>
                  <a:srgbClr val="000000"/>
                </a:solidFill>
                <a:latin typeface="Arial"/>
                <a:ea typeface="Microsoft YaHei"/>
              </a:rPr>
              <a:t>, che quindi chiede al suo ospite chi egli sia. A quel punto Ulisse rivelando la sua identità inizia il racconto delle proprie vicende. </a:t>
            </a:r>
            <a:r>
              <a:rPr lang="it-IT" sz="1100" spc="-1" dirty="0">
                <a:solidFill>
                  <a:srgbClr val="000000"/>
                </a:solidFill>
                <a:latin typeface="Arial"/>
                <a:ea typeface="DejaVu Sans"/>
              </a:rPr>
              <a:t>Ulisse racconta i pericoli scampati nelle terre dei Ciclopi e dei Lotofagi, la fuga dalla grotta del ciclope Polifemo, figlio di Poseidone, il successivo arrivo all'isola della maga Circe. Dopo l'abbandono di Circe seguono gli episodi delle sirene, dei mostri Scilla e Cariddi, dell'isola del Sole. Terminato il racconto delle proprie avventure, Ulisse si congeda dai Feaci.</a:t>
            </a:r>
            <a:endParaRPr lang="it-IT" sz="1100" spc="-1" dirty="0">
              <a:solidFill>
                <a:prstClr val="black"/>
              </a:solidFill>
              <a:latin typeface="Arial"/>
            </a:endParaRPr>
          </a:p>
          <a:p>
            <a:endParaRPr lang="it-IT" sz="1100" dirty="0"/>
          </a:p>
        </p:txBody>
      </p:sp>
      <p:pic>
        <p:nvPicPr>
          <p:cNvPr id="15362"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8977" r="8977"/>
          <a:stretch>
            <a:fillRect/>
          </a:stretch>
        </p:blipFill>
        <p:spPr bwMode="auto">
          <a:xfrm rot="420000">
            <a:off x="3498237" y="1247454"/>
            <a:ext cx="4617720" cy="393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5205413"/>
            <a:ext cx="2517775" cy="1652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39064" y="5205413"/>
            <a:ext cx="3170237" cy="157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57120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4450813" y="3244334"/>
            <a:ext cx="242374" cy="369332"/>
          </a:xfrm>
          <a:prstGeom prst="rect">
            <a:avLst/>
          </a:prstGeom>
        </p:spPr>
        <p:txBody>
          <a:bodyPr wrap="none">
            <a:spAutoFit/>
          </a:bodyPr>
          <a:lstStyle/>
          <a:p>
            <a:r>
              <a:rPr lang="it-IT" b="0" dirty="0" smtClean="0">
                <a:effectLst/>
              </a:rPr>
              <a:t> </a:t>
            </a:r>
            <a:endParaRPr lang="it-IT" dirty="0"/>
          </a:p>
        </p:txBody>
      </p:sp>
      <p:sp>
        <p:nvSpPr>
          <p:cNvPr id="5" name="Rettangolo 4"/>
          <p:cNvSpPr/>
          <p:nvPr/>
        </p:nvSpPr>
        <p:spPr>
          <a:xfrm>
            <a:off x="4450813" y="3244334"/>
            <a:ext cx="242374" cy="369332"/>
          </a:xfrm>
          <a:prstGeom prst="rect">
            <a:avLst/>
          </a:prstGeom>
        </p:spPr>
        <p:txBody>
          <a:bodyPr wrap="none">
            <a:spAutoFit/>
          </a:bodyPr>
          <a:lstStyle/>
          <a:p>
            <a:r>
              <a:rPr lang="it-IT" b="0" dirty="0" smtClean="0">
                <a:effectLst/>
              </a:rPr>
              <a:t> </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084" y="1396563"/>
            <a:ext cx="7871458" cy="4434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19874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a:xfrm>
            <a:off x="457200" y="908720"/>
            <a:ext cx="8229600" cy="720080"/>
          </a:xfrm>
        </p:spPr>
        <p:txBody>
          <a:bodyPr>
            <a:normAutofit/>
          </a:bodyPr>
          <a:lstStyle/>
          <a:p>
            <a:r>
              <a:rPr lang="it-IT" sz="3600" dirty="0"/>
              <a:t>LA GARA DEL ARCO E LA STRAGE DEI PROCI</a:t>
            </a: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57824">
            <a:off x="4292168" y="2371583"/>
            <a:ext cx="4440778" cy="2542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egnaposto contenuto 7"/>
          <p:cNvSpPr>
            <a:spLocks noGrp="1"/>
          </p:cNvSpPr>
          <p:nvPr>
            <p:ph idx="1"/>
          </p:nvPr>
        </p:nvSpPr>
        <p:spPr>
          <a:xfrm>
            <a:off x="179512" y="1988840"/>
            <a:ext cx="3672408" cy="4320480"/>
          </a:xfrm>
        </p:spPr>
        <p:txBody>
          <a:bodyPr>
            <a:normAutofit fontScale="47500" lnSpcReduction="20000"/>
          </a:bodyPr>
          <a:lstStyle/>
          <a:p>
            <a:r>
              <a:rPr lang="it-IT" dirty="0" err="1"/>
              <a:t>Antinoo</a:t>
            </a:r>
            <a:r>
              <a:rPr lang="it-IT" dirty="0"/>
              <a:t> capo dei Proci, per non fallire come i suoi compagni, vuole rimandare la gara all’indomani. Sentendo ciò, Odisseo sotto forma di mendicante, chiede alla regina Penelope di provare quell’impresa, la regina acconsente e subito il mendicante tende l’arco e prendendo le frecce dalla faretra fa passare la prima freccia tra i dodici anelli, a quel punto Odisseo si sveste dagli stracci da mendicante; poi punta la seconda in direzione della gola di </a:t>
            </a:r>
            <a:r>
              <a:rPr lang="it-IT" dirty="0" err="1"/>
              <a:t>Antinoo</a:t>
            </a:r>
            <a:r>
              <a:rPr lang="it-IT" dirty="0"/>
              <a:t>, il quale cadendo sotto il colpo del potente Odisseo rovescia il vino e il piatto contenente il cibo schizzando sangue ovunque. I presenti credendo che fosse stato un errore di un povero pazzo, vogliono fargliela pagare minacciandolo di morte, ignari delle reali ragioni che avevano spinto il mendicante, ovvero Odisseo, a compiere quel gesto. Odisseo rivolgendosi ai Proci ricordò loro l’atteggiamento riprovevole che avevano tenuto nei suoi venti lunghi anni d’assenza, mangiando e bevendo a sbafo nel suo palazzo, accoppiandosi con le sue ancelle di palazzo, ma soprattutto facendo proposte di matrimonio alla sua bella Penelope, e dichiarò che ormai era giunta l’ora della morte per tutti loro. I Proci, per evitare la morte certa, cercano di giustificarsi dando la colpa al deceduto </a:t>
            </a:r>
            <a:r>
              <a:rPr lang="it-IT" dirty="0" err="1"/>
              <a:t>Antinoo</a:t>
            </a:r>
            <a:r>
              <a:rPr lang="it-IT" dirty="0"/>
              <a:t>, il </a:t>
            </a:r>
          </a:p>
        </p:txBody>
      </p:sp>
    </p:spTree>
    <p:extLst>
      <p:ext uri="{BB962C8B-B14F-4D97-AF65-F5344CB8AC3E}">
        <p14:creationId xmlns:p14="http://schemas.microsoft.com/office/powerpoint/2010/main" val="4328111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600" y="1176997"/>
            <a:ext cx="2212848" cy="1171884"/>
          </a:xfrm>
        </p:spPr>
        <p:txBody>
          <a:bodyPr/>
          <a:lstStyle/>
          <a:p>
            <a:r>
              <a:rPr lang="it-IT" dirty="0">
                <a:solidFill>
                  <a:srgbClr val="0000FF"/>
                </a:solidFill>
                <a:latin typeface="Papyrus" panose="03070502060502030205" pitchFamily="66" charset="0"/>
              </a:rPr>
              <a:t>PARTENZA DA TROIA </a:t>
            </a:r>
            <a:endParaRPr lang="it-IT" dirty="0">
              <a:latin typeface="Papyrus" panose="03070502060502030205" pitchFamily="66" charset="0"/>
            </a:endParaRPr>
          </a:p>
        </p:txBody>
      </p:sp>
      <p:sp>
        <p:nvSpPr>
          <p:cNvPr id="6" name="Segnaposto testo 5"/>
          <p:cNvSpPr>
            <a:spLocks noGrp="1"/>
          </p:cNvSpPr>
          <p:nvPr>
            <p:ph type="body" sz="half" idx="2"/>
          </p:nvPr>
        </p:nvSpPr>
        <p:spPr>
          <a:xfrm>
            <a:off x="609600" y="2420888"/>
            <a:ext cx="2209800" cy="3960439"/>
          </a:xfrm>
        </p:spPr>
        <p:txBody>
          <a:bodyPr>
            <a:normAutofit fontScale="62500" lnSpcReduction="20000"/>
          </a:bodyPr>
          <a:lstStyle/>
          <a:p>
            <a:pPr lvl="0">
              <a:spcBef>
                <a:spcPts val="0"/>
              </a:spcBef>
              <a:buClr>
                <a:srgbClr val="000000"/>
              </a:buClr>
              <a:buSzPts val="2400"/>
            </a:pPr>
            <a:endParaRPr lang="it-IT" sz="2600" kern="0" dirty="0" smtClean="0">
              <a:solidFill>
                <a:srgbClr val="000000"/>
              </a:solidFill>
              <a:highlight>
                <a:srgbClr val="FFFF00"/>
              </a:highlight>
              <a:latin typeface="Papyrus" panose="03070502060502030205" pitchFamily="66" charset="0"/>
              <a:ea typeface="Calibri"/>
              <a:cs typeface="Calibri"/>
              <a:sym typeface="Calibri"/>
            </a:endParaRPr>
          </a:p>
          <a:p>
            <a:pPr lvl="0">
              <a:spcBef>
                <a:spcPts val="0"/>
              </a:spcBef>
              <a:buClr>
                <a:srgbClr val="000000"/>
              </a:buClr>
              <a:buSzPts val="2400"/>
            </a:pPr>
            <a:r>
              <a:rPr lang="it-IT" sz="2600" kern="0" dirty="0" smtClean="0">
                <a:solidFill>
                  <a:srgbClr val="000000"/>
                </a:solidFill>
                <a:highlight>
                  <a:srgbClr val="FFFF00"/>
                </a:highlight>
                <a:latin typeface="Papyrus" panose="03070502060502030205" pitchFamily="66" charset="0"/>
                <a:ea typeface="Calibri"/>
                <a:cs typeface="Calibri"/>
                <a:sym typeface="Calibri"/>
              </a:rPr>
              <a:t>ULISSE</a:t>
            </a:r>
            <a:r>
              <a:rPr lang="it-IT" sz="2600" kern="0" dirty="0" smtClean="0">
                <a:solidFill>
                  <a:srgbClr val="000000"/>
                </a:solidFill>
                <a:latin typeface="Papyrus" panose="03070502060502030205" pitchFamily="66" charset="0"/>
                <a:ea typeface="Calibri"/>
                <a:cs typeface="Calibri"/>
                <a:sym typeface="Calibri"/>
              </a:rPr>
              <a:t> </a:t>
            </a:r>
            <a:r>
              <a:rPr lang="it-IT" sz="2600" kern="0" dirty="0">
                <a:solidFill>
                  <a:srgbClr val="000000"/>
                </a:solidFill>
                <a:latin typeface="Papyrus" panose="03070502060502030205" pitchFamily="66" charset="0"/>
                <a:ea typeface="Calibri"/>
                <a:cs typeface="Calibri"/>
                <a:sym typeface="Calibri"/>
              </a:rPr>
              <a:t>dopo la distruzione di </a:t>
            </a:r>
            <a:r>
              <a:rPr lang="it-IT" sz="2600" kern="0" dirty="0">
                <a:solidFill>
                  <a:srgbClr val="000000"/>
                </a:solidFill>
                <a:highlight>
                  <a:srgbClr val="FFFF00"/>
                </a:highlight>
                <a:latin typeface="Papyrus" panose="03070502060502030205" pitchFamily="66" charset="0"/>
                <a:ea typeface="Calibri"/>
                <a:cs typeface="Calibri"/>
                <a:sym typeface="Calibri"/>
              </a:rPr>
              <a:t>TROIA</a:t>
            </a:r>
            <a:r>
              <a:rPr lang="it-IT" sz="2600" kern="0" dirty="0">
                <a:solidFill>
                  <a:srgbClr val="000000"/>
                </a:solidFill>
                <a:latin typeface="Papyrus" panose="03070502060502030205" pitchFamily="66" charset="0"/>
                <a:ea typeface="Calibri"/>
                <a:cs typeface="Calibri"/>
                <a:sym typeface="Calibri"/>
              </a:rPr>
              <a:t> cerca di   </a:t>
            </a:r>
          </a:p>
          <a:p>
            <a:pPr lvl="0">
              <a:spcBef>
                <a:spcPts val="0"/>
              </a:spcBef>
              <a:buClr>
                <a:srgbClr val="000000"/>
              </a:buClr>
              <a:buSzPts val="2400"/>
            </a:pPr>
            <a:r>
              <a:rPr lang="it-IT" sz="2600" kern="0" dirty="0">
                <a:solidFill>
                  <a:srgbClr val="000000"/>
                </a:solidFill>
                <a:latin typeface="Papyrus" panose="03070502060502030205" pitchFamily="66" charset="0"/>
                <a:ea typeface="Calibri"/>
                <a:cs typeface="Calibri"/>
                <a:sym typeface="Calibri"/>
              </a:rPr>
              <a:t>tornare a </a:t>
            </a:r>
            <a:r>
              <a:rPr lang="it-IT" sz="2600" kern="0" dirty="0">
                <a:solidFill>
                  <a:srgbClr val="000000"/>
                </a:solidFill>
                <a:highlight>
                  <a:srgbClr val="FFFF00"/>
                </a:highlight>
                <a:latin typeface="Papyrus" panose="03070502060502030205" pitchFamily="66" charset="0"/>
                <a:ea typeface="Calibri"/>
                <a:cs typeface="Calibri"/>
                <a:sym typeface="Calibri"/>
              </a:rPr>
              <a:t>Itaca</a:t>
            </a:r>
            <a:r>
              <a:rPr lang="it-IT" sz="2600" kern="0" dirty="0">
                <a:solidFill>
                  <a:srgbClr val="000000"/>
                </a:solidFill>
                <a:latin typeface="Papyrus" panose="03070502060502030205" pitchFamily="66" charset="0"/>
                <a:ea typeface="Calibri"/>
                <a:cs typeface="Calibri"/>
                <a:sym typeface="Calibri"/>
              </a:rPr>
              <a:t> per riabbracciare la sua famiglia .</a:t>
            </a:r>
          </a:p>
          <a:p>
            <a:pPr lvl="0">
              <a:spcBef>
                <a:spcPts val="0"/>
              </a:spcBef>
              <a:buClr>
                <a:srgbClr val="000000"/>
              </a:buClr>
              <a:buSzPts val="2400"/>
            </a:pPr>
            <a:r>
              <a:rPr lang="it-IT" sz="2600" kern="0" dirty="0">
                <a:solidFill>
                  <a:srgbClr val="000000"/>
                </a:solidFill>
                <a:latin typeface="Papyrus" panose="03070502060502030205" pitchFamily="66" charset="0"/>
                <a:ea typeface="Calibri"/>
                <a:cs typeface="Calibri"/>
                <a:sym typeface="Calibri"/>
              </a:rPr>
              <a:t>La sua patria è </a:t>
            </a:r>
            <a:r>
              <a:rPr lang="it-IT" sz="2600" kern="0" dirty="0">
                <a:solidFill>
                  <a:srgbClr val="000000"/>
                </a:solidFill>
                <a:highlight>
                  <a:srgbClr val="FFFF00"/>
                </a:highlight>
                <a:latin typeface="Papyrus" panose="03070502060502030205" pitchFamily="66" charset="0"/>
                <a:ea typeface="Calibri"/>
                <a:cs typeface="Calibri"/>
                <a:sym typeface="Calibri"/>
              </a:rPr>
              <a:t>Itaca</a:t>
            </a:r>
            <a:r>
              <a:rPr lang="it-IT" sz="2600" kern="0" dirty="0">
                <a:solidFill>
                  <a:srgbClr val="000000"/>
                </a:solidFill>
                <a:latin typeface="Papyrus" panose="03070502060502030205" pitchFamily="66" charset="0"/>
                <a:ea typeface="Calibri"/>
                <a:cs typeface="Calibri"/>
                <a:sym typeface="Calibri"/>
              </a:rPr>
              <a:t> , che si trova presso le coste </a:t>
            </a:r>
          </a:p>
          <a:p>
            <a:pPr lvl="0">
              <a:spcBef>
                <a:spcPts val="0"/>
              </a:spcBef>
              <a:buClr>
                <a:srgbClr val="000000"/>
              </a:buClr>
              <a:buSzPts val="2400"/>
            </a:pPr>
            <a:r>
              <a:rPr lang="it-IT" sz="2600" kern="0" dirty="0">
                <a:solidFill>
                  <a:srgbClr val="000000"/>
                </a:solidFill>
                <a:latin typeface="Papyrus" panose="03070502060502030205" pitchFamily="66" charset="0"/>
                <a:ea typeface="Calibri"/>
                <a:cs typeface="Calibri"/>
                <a:sym typeface="Calibri"/>
              </a:rPr>
              <a:t>occidentali della Grecia.</a:t>
            </a:r>
          </a:p>
          <a:p>
            <a:pPr lvl="0">
              <a:spcBef>
                <a:spcPts val="0"/>
              </a:spcBef>
              <a:buClr>
                <a:srgbClr val="000000"/>
              </a:buClr>
              <a:buSzPts val="2400"/>
            </a:pPr>
            <a:r>
              <a:rPr lang="it-IT" sz="2600" kern="0" dirty="0">
                <a:solidFill>
                  <a:srgbClr val="000000"/>
                </a:solidFill>
                <a:latin typeface="Papyrus" panose="03070502060502030205" pitchFamily="66" charset="0"/>
                <a:ea typeface="Calibri"/>
                <a:cs typeface="Calibri"/>
                <a:sym typeface="Calibri"/>
              </a:rPr>
              <a:t>Dal mar Egeo deve raggiungere il mar Ionio .</a:t>
            </a:r>
          </a:p>
          <a:p>
            <a:pPr lvl="0">
              <a:spcBef>
                <a:spcPts val="0"/>
              </a:spcBef>
              <a:buClr>
                <a:srgbClr val="000000"/>
              </a:buClr>
              <a:buSzPts val="2400"/>
            </a:pPr>
            <a:r>
              <a:rPr lang="it-IT" sz="2600" kern="0" dirty="0">
                <a:solidFill>
                  <a:srgbClr val="000000"/>
                </a:solidFill>
                <a:latin typeface="Papyrus" panose="03070502060502030205" pitchFamily="66" charset="0"/>
                <a:ea typeface="Calibri"/>
                <a:cs typeface="Calibri"/>
                <a:sym typeface="Calibri"/>
              </a:rPr>
              <a:t>Il viaggio non era molto lungo, ma fra tutte le disavventure, riuscì a tornare a Itaca solo dopo </a:t>
            </a:r>
            <a:r>
              <a:rPr lang="it-IT" sz="2600" b="1" kern="0" dirty="0">
                <a:solidFill>
                  <a:srgbClr val="000000"/>
                </a:solidFill>
                <a:latin typeface="Papyrus" panose="03070502060502030205" pitchFamily="66" charset="0"/>
                <a:ea typeface="Calibri"/>
                <a:cs typeface="Calibri"/>
                <a:sym typeface="Calibri"/>
              </a:rPr>
              <a:t>10 anni</a:t>
            </a:r>
            <a:r>
              <a:rPr lang="it-IT" sz="2600" kern="0" dirty="0">
                <a:solidFill>
                  <a:srgbClr val="000000"/>
                </a:solidFill>
                <a:latin typeface="Papyrus" panose="03070502060502030205" pitchFamily="66" charset="0"/>
                <a:ea typeface="Calibri"/>
                <a:cs typeface="Calibri"/>
                <a:sym typeface="Calibri"/>
              </a:rPr>
              <a:t>.</a:t>
            </a:r>
          </a:p>
          <a:p>
            <a:endParaRPr lang="it-IT" dirty="0"/>
          </a:p>
        </p:txBody>
      </p:sp>
      <p:pic>
        <p:nvPicPr>
          <p:cNvPr id="1026" name="Picture 2"/>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1835" r="183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99201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smtClean="0"/>
              <a:t>… torneremo a viaggiare</a:t>
            </a:r>
            <a:endParaRPr lang="it-IT" dirty="0"/>
          </a:p>
        </p:txBody>
      </p:sp>
    </p:spTree>
    <p:extLst>
      <p:ext uri="{BB962C8B-B14F-4D97-AF65-F5344CB8AC3E}">
        <p14:creationId xmlns:p14="http://schemas.microsoft.com/office/powerpoint/2010/main" val="2813984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sp>
        <p:nvSpPr>
          <p:cNvPr id="3" name="Segnaposto testo 2"/>
          <p:cNvSpPr>
            <a:spLocks noGrp="1"/>
          </p:cNvSpPr>
          <p:nvPr>
            <p:ph type="body" sz="half" idx="2"/>
          </p:nvPr>
        </p:nvSpPr>
        <p:spPr/>
        <p:txBody>
          <a:bodyPr/>
          <a:lstStyle/>
          <a:p>
            <a:endParaRPr lang="it-IT"/>
          </a:p>
        </p:txBody>
      </p:sp>
      <p:sp>
        <p:nvSpPr>
          <p:cNvPr id="4" name="Segnaposto immagine 3"/>
          <p:cNvSpPr>
            <a:spLocks noGrp="1"/>
          </p:cNvSpPr>
          <p:nvPr>
            <p:ph type="pic" idx="1"/>
          </p:nvPr>
        </p:nvSpPr>
        <p:spPr/>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3685" y="571136"/>
            <a:ext cx="8130763" cy="5306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437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normAutofit/>
          </a:bodyPr>
          <a:lstStyle/>
          <a:p>
            <a:r>
              <a:rPr lang="it-IT" sz="3200" dirty="0"/>
              <a:t>LA TERRA DEI LOTOFAGI</a:t>
            </a:r>
          </a:p>
        </p:txBody>
      </p:sp>
      <p:sp>
        <p:nvSpPr>
          <p:cNvPr id="6" name="Segnaposto contenuto 5"/>
          <p:cNvSpPr>
            <a:spLocks noGrp="1"/>
          </p:cNvSpPr>
          <p:nvPr>
            <p:ph idx="1"/>
          </p:nvPr>
        </p:nvSpPr>
        <p:spPr>
          <a:xfrm>
            <a:off x="457200" y="1935480"/>
            <a:ext cx="3682752" cy="3941792"/>
          </a:xfrm>
        </p:spPr>
        <p:txBody>
          <a:bodyPr>
            <a:normAutofit fontScale="40000" lnSpcReduction="20000"/>
          </a:bodyPr>
          <a:lstStyle/>
          <a:p>
            <a:pPr algn="just">
              <a:spcBef>
                <a:spcPts val="0"/>
              </a:spcBef>
            </a:pPr>
            <a:r>
              <a:rPr lang="it-IT" sz="2800" dirty="0">
                <a:solidFill>
                  <a:srgbClr val="000000"/>
                </a:solidFill>
                <a:latin typeface="Calibri"/>
              </a:rPr>
              <a:t>L’Odissea è un poema che narra le avventure dell’eroe greco Ulisse nel suo ritorno verso l’isola di Itaca, di cui è re, alla fine della guerra di Troia.</a:t>
            </a:r>
            <a:endParaRPr lang="it-IT" dirty="0"/>
          </a:p>
          <a:p>
            <a:pPr algn="just">
              <a:spcBef>
                <a:spcPts val="1000"/>
              </a:spcBef>
            </a:pPr>
            <a:r>
              <a:rPr lang="it-IT" sz="2800" dirty="0">
                <a:solidFill>
                  <a:srgbClr val="000000"/>
                </a:solidFill>
                <a:latin typeface="Calibri"/>
              </a:rPr>
              <a:t>Nel suo viaggio per il Mediterraneo parleremo qui del suo arrivo nella terra dei Lotofagi, mangiatori di loto. Il loto è un frutto, che mangiato, provoca l’oblio, ossia la dimenticanza. I compagni di Ulisse mangiano il loto e dimenticano il desiderio di ritornare in patria. Sarà Ulisse che con la forza li costringe a salire sulle navi. Il paese dei lotofagi si trova sulle coste della Cirenaica, che dovrebbe corrispondere oggi a Djerba, in Tunisia; infatti alcune carte nautiche chiamano l’isola con il nome di </a:t>
            </a:r>
            <a:r>
              <a:rPr lang="it-IT" sz="2800" dirty="0" err="1">
                <a:solidFill>
                  <a:srgbClr val="000000"/>
                </a:solidFill>
                <a:latin typeface="Calibri"/>
              </a:rPr>
              <a:t>Lotophagitis</a:t>
            </a:r>
            <a:r>
              <a:rPr lang="it-IT" sz="2800" dirty="0">
                <a:solidFill>
                  <a:srgbClr val="000000"/>
                </a:solidFill>
                <a:latin typeface="Calibri"/>
              </a:rPr>
              <a:t>.</a:t>
            </a:r>
            <a:endParaRPr lang="it-IT" dirty="0"/>
          </a:p>
          <a:p>
            <a:pPr algn="just">
              <a:spcBef>
                <a:spcPts val="1000"/>
              </a:spcBef>
            </a:pPr>
            <a:r>
              <a:rPr lang="it-IT" sz="2800" dirty="0">
                <a:solidFill>
                  <a:srgbClr val="000000"/>
                </a:solidFill>
                <a:latin typeface="Calibri"/>
              </a:rPr>
              <a:t>Questa avventura viene narrata nel nono libro dell’odissea, nel quale si racconta come, dopo nove giorni di tempesta, Ulisse arrivi nell’isola di </a:t>
            </a:r>
            <a:r>
              <a:rPr lang="it-IT" sz="2800" dirty="0" err="1">
                <a:solidFill>
                  <a:srgbClr val="000000"/>
                </a:solidFill>
                <a:latin typeface="Calibri"/>
              </a:rPr>
              <a:t>Citera</a:t>
            </a:r>
            <a:r>
              <a:rPr lang="it-IT" sz="2800" dirty="0">
                <a:solidFill>
                  <a:srgbClr val="000000"/>
                </a:solidFill>
                <a:latin typeface="Calibri"/>
              </a:rPr>
              <a:t>. I Lotofagi accolsero con ospitalità l’eroe e i suoi compagni offrendo loro il frutto del loto, che aveva la caratteristica di far perdere la memoria. Per questo Ulisse costrinse a forza i suoi uomini a partire, per evitare che essi si fermassero sull’isola per sempre.</a:t>
            </a:r>
            <a:endParaRPr lang="it-IT" dirty="0"/>
          </a:p>
          <a:p>
            <a:r>
              <a:rPr lang="it-IT" dirty="0"/>
              <a:t/>
            </a:r>
            <a:br>
              <a:rPr lang="it-IT" dirty="0"/>
            </a:br>
            <a:r>
              <a:rPr lang="it-IT" dirty="0"/>
              <a:t/>
            </a:r>
            <a:br>
              <a:rPr lang="it-IT" dirty="0"/>
            </a:br>
            <a:endParaRPr lang="it-IT" dirty="0"/>
          </a:p>
        </p:txBody>
      </p:sp>
      <p:pic>
        <p:nvPicPr>
          <p:cNvPr id="18434" name="Picture 2" descr="Lotofagi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82452">
            <a:off x="5080600" y="1135407"/>
            <a:ext cx="3471482" cy="2666732"/>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Il frutto dell'oblio dei Lotofagi : Odissea Mediterrane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4357" y="4293096"/>
            <a:ext cx="3557384" cy="234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76686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609600" y="1176997"/>
            <a:ext cx="2212848" cy="1171884"/>
          </a:xfrm>
        </p:spPr>
        <p:txBody>
          <a:bodyPr/>
          <a:lstStyle/>
          <a:p>
            <a:r>
              <a:rPr lang="it-IT" b="0" dirty="0">
                <a:solidFill>
                  <a:srgbClr val="FF0000"/>
                </a:solidFill>
              </a:rPr>
              <a:t>L’ISOLA DEI LOTOFAGI SECONDO ERODOTO</a:t>
            </a:r>
            <a:endParaRPr lang="it-IT" dirty="0"/>
          </a:p>
        </p:txBody>
      </p:sp>
      <p:sp>
        <p:nvSpPr>
          <p:cNvPr id="6" name="Segnaposto testo 5"/>
          <p:cNvSpPr>
            <a:spLocks noGrp="1"/>
          </p:cNvSpPr>
          <p:nvPr>
            <p:ph type="body" sz="half" idx="2"/>
          </p:nvPr>
        </p:nvSpPr>
        <p:spPr>
          <a:xfrm>
            <a:off x="609600" y="2492896"/>
            <a:ext cx="2209800" cy="3744415"/>
          </a:xfrm>
        </p:spPr>
        <p:txBody>
          <a:bodyPr>
            <a:noAutofit/>
          </a:bodyPr>
          <a:lstStyle/>
          <a:p>
            <a:pPr algn="just">
              <a:spcBef>
                <a:spcPts val="0"/>
              </a:spcBef>
            </a:pPr>
            <a:r>
              <a:rPr lang="it-IT" sz="1100" dirty="0">
                <a:solidFill>
                  <a:srgbClr val="000000"/>
                </a:solidFill>
                <a:latin typeface="Calibri"/>
              </a:rPr>
              <a:t>Notizie sull’isola dei Lotofagi ci vengono anche dallo storico greco Erodoto, secondo il quale i Lotofagi abitavano un promontorio davanti al paese detto </a:t>
            </a:r>
            <a:r>
              <a:rPr lang="it-IT" sz="1100" dirty="0" err="1">
                <a:solidFill>
                  <a:srgbClr val="000000"/>
                </a:solidFill>
                <a:latin typeface="Calibri"/>
              </a:rPr>
              <a:t>Gindani</a:t>
            </a:r>
            <a:r>
              <a:rPr lang="it-IT" sz="1100" dirty="0">
                <a:solidFill>
                  <a:srgbClr val="000000"/>
                </a:solidFill>
                <a:latin typeface="Calibri"/>
              </a:rPr>
              <a:t>. Si cibavano del frutto del loto, dolce come il frutto della palma, dal quale ricavavano anche un vino.</a:t>
            </a:r>
            <a:endParaRPr lang="it-IT" sz="1100" dirty="0"/>
          </a:p>
          <a:p>
            <a:pPr algn="just">
              <a:spcBef>
                <a:spcPts val="1000"/>
              </a:spcBef>
            </a:pPr>
            <a:r>
              <a:rPr lang="it-IT" sz="1100" dirty="0">
                <a:solidFill>
                  <a:srgbClr val="000000"/>
                </a:solidFill>
                <a:latin typeface="Calibri"/>
              </a:rPr>
              <a:t>Alcuni pensano che il paese dei Lotofagi sia una fantasia di Omero, mentre altri credono invece che effettivamente essi fossero un popolo africano originario della Tunisia.</a:t>
            </a:r>
            <a:endParaRPr lang="it-IT" sz="1100" dirty="0"/>
          </a:p>
          <a:p>
            <a:pPr algn="just">
              <a:spcBef>
                <a:spcPts val="1000"/>
              </a:spcBef>
            </a:pPr>
            <a:r>
              <a:rPr lang="it-IT" sz="1100" dirty="0">
                <a:solidFill>
                  <a:srgbClr val="000000"/>
                </a:solidFill>
                <a:latin typeface="Calibri"/>
              </a:rPr>
              <a:t>Il fiore del loto si distingueva in due specie: quello indiano e quello egiziano e rappresentava il cibo principale di alcune tribù del nord africa, anche se Erodoto non parla, a differenza di Omero, del fatto che il loto facesse perdere la memoria, ma parla solo del vino che si ricavava, che aveva un sapore dolcissimo.</a:t>
            </a:r>
            <a:endParaRPr lang="it-IT" sz="1100" dirty="0"/>
          </a:p>
          <a:p>
            <a:r>
              <a:rPr lang="it-IT" sz="1100" dirty="0"/>
              <a:t/>
            </a:r>
            <a:br>
              <a:rPr lang="it-IT" sz="1100" dirty="0"/>
            </a:br>
            <a:endParaRPr lang="it-IT" sz="1100" dirty="0"/>
          </a:p>
        </p:txBody>
      </p:sp>
      <p:pic>
        <p:nvPicPr>
          <p:cNvPr id="22530" name="Picture 2" descr="Lotofagi - La Sicilia in Rete"/>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3005" r="300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95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9600" y="1176997"/>
            <a:ext cx="2212848" cy="811844"/>
          </a:xfrm>
        </p:spPr>
        <p:txBody>
          <a:bodyPr/>
          <a:lstStyle/>
          <a:p>
            <a:r>
              <a:rPr lang="it-IT" dirty="0"/>
              <a:t>TERRA DEI CICLOPI </a:t>
            </a:r>
            <a:br>
              <a:rPr lang="it-IT" dirty="0"/>
            </a:br>
            <a:endParaRPr lang="it-IT" dirty="0"/>
          </a:p>
        </p:txBody>
      </p:sp>
      <p:sp>
        <p:nvSpPr>
          <p:cNvPr id="3" name="Segnaposto testo 2"/>
          <p:cNvSpPr>
            <a:spLocks noGrp="1"/>
          </p:cNvSpPr>
          <p:nvPr>
            <p:ph type="body" sz="half" idx="2"/>
          </p:nvPr>
        </p:nvSpPr>
        <p:spPr>
          <a:xfrm>
            <a:off x="609600" y="1844824"/>
            <a:ext cx="2209800" cy="4536503"/>
          </a:xfrm>
        </p:spPr>
        <p:txBody>
          <a:bodyPr>
            <a:normAutofit fontScale="70000" lnSpcReduction="20000"/>
          </a:bodyPr>
          <a:lstStyle/>
          <a:p>
            <a:r>
              <a:rPr lang="it-IT" sz="1600" dirty="0">
                <a:solidFill>
                  <a:srgbClr val="000000"/>
                </a:solidFill>
                <a:latin typeface="Calibri"/>
                <a:ea typeface="Calibri"/>
              </a:rPr>
              <a:t>L’antica leggenda narra che la terra dei ciclopi è il luogo dove Ulisse incontrò     Polifemo, celebrando l’arguta intelligenza sulla violenza .Questa terra è inoltre il luogo in cui la natura conserva i cui la natura conserva i segni della rabbia del rozzo Ciclope mentre scaglia grossi macigni contro il fuggitivo ed astuto navigante. Omero ,Euripide e Virgilio cantano le Lodi di questa fascia costiera. Non è l'unica leggenda </a:t>
            </a:r>
            <a:r>
              <a:rPr lang="it-IT" sz="1600" dirty="0" smtClean="0">
                <a:solidFill>
                  <a:srgbClr val="000000"/>
                </a:solidFill>
                <a:latin typeface="Calibri"/>
                <a:ea typeface="Calibri"/>
              </a:rPr>
              <a:t>legata a questa terra.</a:t>
            </a:r>
          </a:p>
          <a:p>
            <a:pPr>
              <a:lnSpc>
                <a:spcPct val="107000"/>
              </a:lnSpc>
              <a:spcAft>
                <a:spcPts val="800"/>
              </a:spcAft>
            </a:pPr>
            <a:r>
              <a:rPr lang="it-IT" sz="1400" dirty="0">
                <a:solidFill>
                  <a:srgbClr val="000000"/>
                </a:solidFill>
                <a:latin typeface="Calibri"/>
                <a:ea typeface="Calibri"/>
              </a:rPr>
              <a:t>Una seconda versione infatti racconta di Polifemo e  Ciclope innamorato  non corrisposto della ninfa Galatea che invece amava il giovane Aci. Ciclope continuava a corteggiare la ninfa e la sua gelosia esplosi rabbia distruttiva quando video la sua amata tra le braccia bel pastore Aci. Polifemo scaglia una roccia contro Aci col pendolo a morte ma Galatea, in un ultimo sforzo per tenerlo in vita, trasforma il sangue del suo amato in fresca acqua di sorgente, trasformandolo, in tal modo, in un Dio fluviale.   </a:t>
            </a:r>
            <a:endParaRPr lang="it-IT" sz="1050" dirty="0">
              <a:latin typeface="Calibri"/>
              <a:ea typeface="Calibri"/>
            </a:endParaRPr>
          </a:p>
          <a:p>
            <a:pPr algn="ctr">
              <a:lnSpc>
                <a:spcPct val="107000"/>
              </a:lnSpc>
              <a:spcAft>
                <a:spcPts val="800"/>
              </a:spcAft>
            </a:pPr>
            <a:r>
              <a:rPr lang="it-IT" sz="1400" dirty="0">
                <a:solidFill>
                  <a:srgbClr val="000000"/>
                </a:solidFill>
                <a:latin typeface="Calibri"/>
                <a:ea typeface="Calibri"/>
              </a:rPr>
              <a:t>Queste sono state le leggende accadute nella terra dei ciclopi.</a:t>
            </a:r>
            <a:endParaRPr lang="it-IT" sz="1050" dirty="0">
              <a:latin typeface="Calibri"/>
              <a:ea typeface="Calibri"/>
            </a:endParaRPr>
          </a:p>
          <a:p>
            <a:endParaRPr lang="it-IT" dirty="0"/>
          </a:p>
        </p:txBody>
      </p:sp>
      <p:pic>
        <p:nvPicPr>
          <p:cNvPr id="4099" name="Picture 3"/>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145" b="1145"/>
          <a:stretch>
            <a:fillRect/>
          </a:stretch>
        </p:blipFill>
        <p:spPr bwMode="auto">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773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CECB7A2-9ABE-3A44-8ABD-0FE7E03E0CAC}"/>
              </a:ext>
            </a:extLst>
          </p:cNvPr>
          <p:cNvSpPr>
            <a:spLocks noGrp="1"/>
          </p:cNvSpPr>
          <p:nvPr>
            <p:ph type="title"/>
          </p:nvPr>
        </p:nvSpPr>
        <p:spPr>
          <a:xfrm>
            <a:off x="629841" y="205487"/>
            <a:ext cx="2949178" cy="814227"/>
          </a:xfrm>
        </p:spPr>
        <p:txBody>
          <a:bodyPr/>
          <a:lstStyle/>
          <a:p>
            <a:r>
              <a:rPr lang="it-IT" b="1" dirty="0">
                <a:latin typeface="Apple Chancery" panose="03020702040506060504" pitchFamily="66" charset="-79"/>
                <a:cs typeface="Apple Chancery" panose="03020702040506060504" pitchFamily="66" charset="-79"/>
              </a:rPr>
              <a:t>ISOLA DI EOLO</a:t>
            </a:r>
          </a:p>
        </p:txBody>
      </p:sp>
      <p:pic>
        <p:nvPicPr>
          <p:cNvPr id="6" name="Segnaposto contenuto 5">
            <a:extLst>
              <a:ext uri="{FF2B5EF4-FFF2-40B4-BE49-F238E27FC236}">
                <a16:creationId xmlns="" xmlns:a16="http://schemas.microsoft.com/office/drawing/2014/main" id="{61E7FBFD-4787-EF4C-BFC5-AF54991BFFCF}"/>
              </a:ext>
            </a:extLst>
          </p:cNvPr>
          <p:cNvPicPr>
            <a:picLocks noGrp="1" noChangeAspect="1"/>
          </p:cNvPicPr>
          <p:nvPr>
            <p:ph idx="1"/>
          </p:nvPr>
        </p:nvPicPr>
        <p:blipFill>
          <a:blip r:embed="rId2">
            <a:alphaModFix/>
          </a:blip>
          <a:stretch>
            <a:fillRect/>
          </a:stretch>
        </p:blipFill>
        <p:spPr>
          <a:xfrm>
            <a:off x="4279276" y="462216"/>
            <a:ext cx="4463792" cy="4188524"/>
          </a:xfrm>
          <a:effectLst>
            <a:reflection stA="77000" endPos="43000" dir="5400000" sy="-100000" algn="bl" rotWithShape="0"/>
          </a:effectLst>
        </p:spPr>
      </p:pic>
      <p:sp>
        <p:nvSpPr>
          <p:cNvPr id="4" name="Segnaposto testo 3">
            <a:extLst>
              <a:ext uri="{FF2B5EF4-FFF2-40B4-BE49-F238E27FC236}">
                <a16:creationId xmlns="" xmlns:a16="http://schemas.microsoft.com/office/drawing/2014/main" id="{A4BE64CE-FC16-5F44-9471-CDC8E1EDA7EC}"/>
              </a:ext>
            </a:extLst>
          </p:cNvPr>
          <p:cNvSpPr>
            <a:spLocks noGrp="1"/>
          </p:cNvSpPr>
          <p:nvPr>
            <p:ph type="body" sz="half" idx="2"/>
          </p:nvPr>
        </p:nvSpPr>
        <p:spPr>
          <a:xfrm>
            <a:off x="246582" y="2212258"/>
            <a:ext cx="3690991" cy="4424516"/>
          </a:xfrm>
        </p:spPr>
        <p:txBody>
          <a:bodyPr>
            <a:normAutofit/>
          </a:bodyPr>
          <a:lstStyle/>
          <a:p>
            <a:r>
              <a:rPr lang="it-IT" sz="1800" dirty="0">
                <a:latin typeface="Bradley Hand" pitchFamily="2" charset="77"/>
              </a:rPr>
              <a:t>Dopo la fuga tempestiva da Ciclope, Ulisse navigando arrivò sull’isola del Dio Eolo, il Signore dei venti. Che offrì ospitalità all’eroe e ai suoi compagni , per un intero mese. Apprestandosi a ripartire dopo il lungo riposo l’ eroe ricevette da Eolo un dono di rara preziosità, un otre dove sono imprigionati tutti i venti, a parte Zefiro lasciato libero perché possa riportare le navi nel porto d’Itaca.</a:t>
            </a:r>
          </a:p>
        </p:txBody>
      </p:sp>
    </p:spTree>
    <p:extLst>
      <p:ext uri="{BB962C8B-B14F-4D97-AF65-F5344CB8AC3E}">
        <p14:creationId xmlns:p14="http://schemas.microsoft.com/office/powerpoint/2010/main" val="758509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a:xfrm>
            <a:off x="457920" y="97931"/>
            <a:ext cx="8228160" cy="1144921"/>
          </a:xfrm>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it-IT" altLang="it-IT" b="1" smtClean="0">
                <a:solidFill>
                  <a:srgbClr val="FF0000"/>
                </a:solidFill>
              </a:rPr>
              <a:t>Terra dei Lestrigoni</a:t>
            </a:r>
          </a:p>
        </p:txBody>
      </p:sp>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880" y="1435832"/>
            <a:ext cx="4963680" cy="43449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 Box 3"/>
          <p:cNvSpPr txBox="1">
            <a:spLocks noChangeArrowheads="1"/>
          </p:cNvSpPr>
          <p:nvPr/>
        </p:nvSpPr>
        <p:spPr bwMode="auto">
          <a:xfrm>
            <a:off x="5355361" y="1242851"/>
            <a:ext cx="3591360" cy="4994444"/>
          </a:xfrm>
          <a:prstGeom prst="rect">
            <a:avLst/>
          </a:prstGeom>
          <a:noFill/>
          <a:ln>
            <a:noFill/>
          </a:ln>
          <a:effectLst/>
        </p:spPr>
        <p:txBody>
          <a:bodyPr lIns="81639" tIns="55221" rIns="81639" bIns="40820"/>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gn="just" eaLnBrk="1">
              <a:lnSpc>
                <a:spcPct val="93000"/>
              </a:lnSpc>
              <a:buClr>
                <a:srgbClr val="000000"/>
              </a:buClr>
              <a:buSzPct val="100000"/>
              <a:buFont typeface="Times New Roman" panose="02020603050405020304" pitchFamily="18" charset="0"/>
              <a:buNone/>
              <a:defRPr/>
            </a:pPr>
            <a:r>
              <a:rPr lang="it-IT" altLang="it-IT" dirty="0">
                <a:latin typeface="+mj-lt"/>
              </a:rPr>
              <a:t>Durante il suo viaggio di ritorno in patria, a Itaca, Ulisse fece varie tappe, ma a causa di una tempesta scatenata dall’apertura di un otre ricevuto in dono dal dio Eolo, finì con la sua flotta nel nord della Sardegna, la </a:t>
            </a:r>
            <a:r>
              <a:rPr lang="it-IT" altLang="it-IT" b="1" dirty="0">
                <a:latin typeface="+mj-lt"/>
              </a:rPr>
              <a:t>terra dei </a:t>
            </a:r>
            <a:r>
              <a:rPr lang="it-IT" altLang="it-IT" b="1" dirty="0" err="1">
                <a:latin typeface="+mj-lt"/>
              </a:rPr>
              <a:t>Lestrigoni</a:t>
            </a:r>
            <a:r>
              <a:rPr lang="it-IT" altLang="it-IT" b="1" dirty="0">
                <a:latin typeface="+mj-lt"/>
              </a:rPr>
              <a:t>.</a:t>
            </a:r>
          </a:p>
          <a:p>
            <a:pPr algn="just" eaLnBrk="1">
              <a:lnSpc>
                <a:spcPct val="93000"/>
              </a:lnSpc>
              <a:buClr>
                <a:srgbClr val="000000"/>
              </a:buClr>
              <a:buSzPct val="100000"/>
              <a:buFont typeface="Times New Roman" panose="02020603050405020304" pitchFamily="18" charset="0"/>
              <a:buNone/>
              <a:defRPr/>
            </a:pPr>
            <a:r>
              <a:rPr lang="it-IT" dirty="0">
                <a:solidFill>
                  <a:srgbClr val="232323"/>
                </a:solidFill>
                <a:latin typeface="+mj-lt"/>
              </a:rPr>
              <a:t>Qui, una parte dell’equipaggio andò in esplorazione dell’isola e venne «accolto» dal re </a:t>
            </a:r>
            <a:r>
              <a:rPr lang="it-IT" dirty="0" err="1">
                <a:solidFill>
                  <a:srgbClr val="232323"/>
                </a:solidFill>
                <a:latin typeface="+mj-lt"/>
              </a:rPr>
              <a:t>Antifate</a:t>
            </a:r>
            <a:r>
              <a:rPr lang="it-IT" dirty="0">
                <a:solidFill>
                  <a:srgbClr val="232323"/>
                </a:solidFill>
                <a:latin typeface="+mj-lt"/>
              </a:rPr>
              <a:t> che divorò uno di essi; il resto dell’equipaggio tentò la fuga senza riuscirvi perché i </a:t>
            </a:r>
            <a:r>
              <a:rPr lang="it-IT" dirty="0" err="1">
                <a:solidFill>
                  <a:srgbClr val="232323"/>
                </a:solidFill>
                <a:latin typeface="+mj-lt"/>
              </a:rPr>
              <a:t>Lestrigoni</a:t>
            </a:r>
            <a:r>
              <a:rPr lang="it-IT" dirty="0">
                <a:solidFill>
                  <a:srgbClr val="232323"/>
                </a:solidFill>
                <a:latin typeface="+mj-lt"/>
              </a:rPr>
              <a:t>, giganti che abitavano l’isola, iniziarono a lanciare pietre su di loro e sulle loro navi ancorate in porto e, dopo averli infilzati con delle forche come fossero pesci, li divorarono. Solo la nave di Odisseo, ancorata fuori dal porto,  si salvò e riuscì a fuggire per poi giungere all’isola della maga Circe. </a:t>
            </a:r>
            <a:endParaRPr lang="it-IT" altLang="it-IT" dirty="0">
              <a:latin typeface="+mj-lt"/>
            </a:endParaRPr>
          </a:p>
        </p:txBody>
      </p:sp>
    </p:spTree>
    <p:extLst>
      <p:ext uri="{BB962C8B-B14F-4D97-AF65-F5344CB8AC3E}">
        <p14:creationId xmlns:p14="http://schemas.microsoft.com/office/powerpoint/2010/main" val="370920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591" y="1340768"/>
            <a:ext cx="8579186"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444749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Equinozi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Scia di vapore">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Vapor Trail" id="{4FDF2955-7D9C-493C-B9F9-C205151B46CD}" vid="{8F31A783-2159-4870-BC29-2BA7D038EA44}"/>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1063</TotalTime>
  <Words>1483</Words>
  <Application>Microsoft Office PowerPoint</Application>
  <PresentationFormat>Presentazione su schermo (4:3)</PresentationFormat>
  <Paragraphs>49</Paragraphs>
  <Slides>20</Slides>
  <Notes>1</Notes>
  <HiddenSlides>0</HiddenSlides>
  <MMClips>0</MMClips>
  <ScaleCrop>false</ScaleCrop>
  <HeadingPairs>
    <vt:vector size="4" baseType="variant">
      <vt:variant>
        <vt:lpstr>Tema</vt:lpstr>
      </vt:variant>
      <vt:variant>
        <vt:i4>2</vt:i4>
      </vt:variant>
      <vt:variant>
        <vt:lpstr>Titoli diapositive</vt:lpstr>
      </vt:variant>
      <vt:variant>
        <vt:i4>20</vt:i4>
      </vt:variant>
    </vt:vector>
  </HeadingPairs>
  <TitlesOfParts>
    <vt:vector size="22" baseType="lpstr">
      <vt:lpstr>Equinozio</vt:lpstr>
      <vt:lpstr>Scia di vapore</vt:lpstr>
      <vt:lpstr>IL VIAGGIO DI ODISSEO</vt:lpstr>
      <vt:lpstr>PARTENZA DA TROIA </vt:lpstr>
      <vt:lpstr>Presentazione standard di PowerPoint</vt:lpstr>
      <vt:lpstr>LA TERRA DEI LOTOFAGI</vt:lpstr>
      <vt:lpstr>L’ISOLA DEI LOTOFAGI SECONDO ERODOTO</vt:lpstr>
      <vt:lpstr>TERRA DEI CICLOPI  </vt:lpstr>
      <vt:lpstr>ISOLA DI EOLO</vt:lpstr>
      <vt:lpstr>Terra dei Lestrigoni</vt:lpstr>
      <vt:lpstr>Presentazione standard di PowerPoint</vt:lpstr>
      <vt:lpstr>Averno, la terra dei morti</vt:lpstr>
      <vt:lpstr>ISOLA DELLE SIRENE </vt:lpstr>
      <vt:lpstr>Presentazione standard di PowerPoint</vt:lpstr>
      <vt:lpstr>Presentazione standard di PowerPoint</vt:lpstr>
      <vt:lpstr>L’ISOLA DEL SOLE</vt:lpstr>
      <vt:lpstr>L’ISOLA DEL SOLE</vt:lpstr>
      <vt:lpstr>Presentazione standard di PowerPoint</vt:lpstr>
      <vt:lpstr>L’ISOLA DEI FEACI: il banchetto nella reggia di Acinoo </vt:lpstr>
      <vt:lpstr>Presentazione standard di PowerPoint</vt:lpstr>
      <vt:lpstr>LA GARA DEL ARCO E LA STRAGE DEI PROCI</vt:lpstr>
      <vt:lpstr>… torneremo a viaggiare</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ROBI</dc:creator>
  <cp:lastModifiedBy>ROBI</cp:lastModifiedBy>
  <cp:revision>28</cp:revision>
  <dcterms:created xsi:type="dcterms:W3CDTF">2021-04-08T10:47:29Z</dcterms:created>
  <dcterms:modified xsi:type="dcterms:W3CDTF">2021-06-08T15:07:12Z</dcterms:modified>
</cp:coreProperties>
</file>